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44"/>
  </p:notesMasterIdLst>
  <p:sldIdLst>
    <p:sldId id="256" r:id="rId2"/>
    <p:sldId id="265" r:id="rId3"/>
    <p:sldId id="260" r:id="rId4"/>
    <p:sldId id="257" r:id="rId5"/>
    <p:sldId id="258" r:id="rId6"/>
    <p:sldId id="259" r:id="rId7"/>
    <p:sldId id="261" r:id="rId8"/>
    <p:sldId id="291" r:id="rId9"/>
    <p:sldId id="288" r:id="rId10"/>
    <p:sldId id="277" r:id="rId11"/>
    <p:sldId id="279" r:id="rId12"/>
    <p:sldId id="281" r:id="rId13"/>
    <p:sldId id="280" r:id="rId14"/>
    <p:sldId id="282" r:id="rId15"/>
    <p:sldId id="283" r:id="rId16"/>
    <p:sldId id="284" r:id="rId17"/>
    <p:sldId id="285" r:id="rId18"/>
    <p:sldId id="286" r:id="rId19"/>
    <p:sldId id="287" r:id="rId20"/>
    <p:sldId id="266" r:id="rId21"/>
    <p:sldId id="262" r:id="rId22"/>
    <p:sldId id="263" r:id="rId23"/>
    <p:sldId id="264" r:id="rId24"/>
    <p:sldId id="267" r:id="rId25"/>
    <p:sldId id="268" r:id="rId26"/>
    <p:sldId id="269" r:id="rId27"/>
    <p:sldId id="270" r:id="rId28"/>
    <p:sldId id="276" r:id="rId29"/>
    <p:sldId id="272" r:id="rId30"/>
    <p:sldId id="273" r:id="rId31"/>
    <p:sldId id="274" r:id="rId32"/>
    <p:sldId id="278" r:id="rId33"/>
    <p:sldId id="289" r:id="rId34"/>
    <p:sldId id="290" r:id="rId35"/>
    <p:sldId id="293" r:id="rId36"/>
    <p:sldId id="292" r:id="rId37"/>
    <p:sldId id="294" r:id="rId38"/>
    <p:sldId id="295" r:id="rId39"/>
    <p:sldId id="296" r:id="rId40"/>
    <p:sldId id="297" r:id="rId41"/>
    <p:sldId id="298" r:id="rId42"/>
    <p:sldId id="299"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7" autoAdjust="0"/>
    <p:restoredTop sz="76790" autoAdjust="0"/>
  </p:normalViewPr>
  <p:slideViewPr>
    <p:cSldViewPr snapToGrid="0" snapToObjects="1">
      <p:cViewPr varScale="1">
        <p:scale>
          <a:sx n="97" d="100"/>
          <a:sy n="97" d="100"/>
        </p:scale>
        <p:origin x="-344" y="-112"/>
      </p:cViewPr>
      <p:guideLst>
        <p:guide orient="horz" pos="2160"/>
        <p:guide pos="2880"/>
      </p:guideLst>
    </p:cSldViewPr>
  </p:slideViewPr>
  <p:outlineViewPr>
    <p:cViewPr>
      <p:scale>
        <a:sx n="33" d="100"/>
        <a:sy n="33" d="100"/>
      </p:scale>
      <p:origin x="0" y="10896"/>
    </p:cViewPr>
  </p:outlineViewPr>
  <p:notesTextViewPr>
    <p:cViewPr>
      <p:scale>
        <a:sx n="110" d="100"/>
        <a:sy n="11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0808B9-A028-0840-83F5-511AD6B5461F}" type="datetimeFigureOut">
              <a:rPr lang="en-US" smtClean="0"/>
              <a:t>23/09/2014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C7639C-6499-7144-91B1-8896ECF3900B}" type="slidenum">
              <a:rPr lang="en-US" smtClean="0"/>
              <a:t>‹#›</a:t>
            </a:fld>
            <a:endParaRPr lang="en-US"/>
          </a:p>
        </p:txBody>
      </p:sp>
    </p:spTree>
    <p:extLst>
      <p:ext uri="{BB962C8B-B14F-4D97-AF65-F5344CB8AC3E}">
        <p14:creationId xmlns:p14="http://schemas.microsoft.com/office/powerpoint/2010/main" val="15483717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r>
              <a:rPr lang="en-US" baseline="0" dirty="0" smtClean="0"/>
              <a:t> evening my name is … and my project deals with the …</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1</a:t>
            </a:fld>
            <a:endParaRPr lang="en-US"/>
          </a:p>
        </p:txBody>
      </p:sp>
    </p:spTree>
    <p:extLst>
      <p:ext uri="{BB962C8B-B14F-4D97-AF65-F5344CB8AC3E}">
        <p14:creationId xmlns:p14="http://schemas.microsoft.com/office/powerpoint/2010/main" val="57725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project we followed BMW’s footsteps and </a:t>
            </a:r>
            <a:r>
              <a:rPr lang="en-US" baseline="0" dirty="0" err="1" smtClean="0"/>
              <a:t>analysed</a:t>
            </a:r>
            <a:r>
              <a:rPr lang="en-US" baseline="0" dirty="0" smtClean="0"/>
              <a:t> the ergonomics of the REV Eco, Hyundai Getz.</a:t>
            </a:r>
          </a:p>
          <a:p>
            <a:r>
              <a:rPr lang="en-US" dirty="0" smtClean="0"/>
              <a:t>The new</a:t>
            </a:r>
            <a:r>
              <a:rPr lang="en-US" baseline="0" dirty="0" smtClean="0"/>
              <a:t> screen in the same location as where the </a:t>
            </a:r>
            <a:r>
              <a:rPr lang="en-US" baseline="0" dirty="0" err="1" smtClean="0"/>
              <a:t>Eyebot’s</a:t>
            </a:r>
            <a:r>
              <a:rPr lang="en-US" baseline="0" dirty="0" smtClean="0"/>
              <a:t> screen was, as shown highlighted in the image.</a:t>
            </a:r>
          </a:p>
          <a:p>
            <a:r>
              <a:rPr lang="en-US" baseline="0" dirty="0" smtClean="0"/>
              <a:t>This however is not an ideal position.</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10</a:t>
            </a:fld>
            <a:endParaRPr lang="en-US"/>
          </a:p>
        </p:txBody>
      </p:sp>
    </p:spTree>
    <p:extLst>
      <p:ext uri="{BB962C8B-B14F-4D97-AF65-F5344CB8AC3E}">
        <p14:creationId xmlns:p14="http://schemas.microsoft.com/office/powerpoint/2010/main" val="4269651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ideal position is shown highlighted in the image, it is higher and brings the display closer to the view of the road .</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11</a:t>
            </a:fld>
            <a:endParaRPr lang="en-US"/>
          </a:p>
        </p:txBody>
      </p:sp>
    </p:spTree>
    <p:extLst>
      <p:ext uri="{BB962C8B-B14F-4D97-AF65-F5344CB8AC3E}">
        <p14:creationId xmlns:p14="http://schemas.microsoft.com/office/powerpoint/2010/main" val="2346340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white line shows the line of sight for the driver looking at the road in</a:t>
            </a:r>
            <a:r>
              <a:rPr lang="en-US" baseline="0" dirty="0" smtClean="0"/>
              <a:t> front.</a:t>
            </a:r>
          </a:p>
          <a:p>
            <a:r>
              <a:rPr lang="en-US" baseline="0" dirty="0" smtClean="0"/>
              <a:t>The red line shows the line of sight for the current location of the display.</a:t>
            </a:r>
          </a:p>
          <a:p>
            <a:r>
              <a:rPr lang="en-US" baseline="0" dirty="0" smtClean="0"/>
              <a:t>The green line shows the line of sight for the optimal location of the display.</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12</a:t>
            </a:fld>
            <a:endParaRPr lang="en-US"/>
          </a:p>
        </p:txBody>
      </p:sp>
    </p:spTree>
    <p:extLst>
      <p:ext uri="{BB962C8B-B14F-4D97-AF65-F5344CB8AC3E}">
        <p14:creationId xmlns:p14="http://schemas.microsoft.com/office/powerpoint/2010/main" val="301069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t>
            </a:r>
            <a:r>
              <a:rPr lang="en-US" dirty="0" smtClean="0"/>
              <a:t>an see quite obviously that at the optimal location the angle for the line of sight is approximately halved.</a:t>
            </a:r>
          </a:p>
          <a:p>
            <a:r>
              <a:rPr lang="en-US" dirty="0" smtClean="0"/>
              <a:t>It is straight forward to conclude</a:t>
            </a:r>
            <a:r>
              <a:rPr lang="en-US" baseline="0" dirty="0" smtClean="0"/>
              <a:t> that with the smaller angle, the driver takes less time to glance between the road and the display.</a:t>
            </a:r>
          </a:p>
          <a:p>
            <a:r>
              <a:rPr lang="en-US" baseline="0" dirty="0" smtClean="0"/>
              <a:t>We can also reason that while looking at the display the road is within the peripheral vision of the driver or at least more so than current location.</a:t>
            </a:r>
          </a:p>
          <a:p>
            <a:r>
              <a:rPr lang="en-US" baseline="0" dirty="0" smtClean="0"/>
              <a:t>However this cannot apply to everyone, different people have different vision capabilities.</a:t>
            </a:r>
          </a:p>
          <a:p>
            <a:endParaRPr lang="en-US" baseline="0" dirty="0" smtClean="0"/>
          </a:p>
          <a:p>
            <a:r>
              <a:rPr lang="en-US" baseline="0" dirty="0" smtClean="0"/>
              <a:t>The disadvantage of this location is that it requires major work to the vehicle’s interior in order to mount the display.</a:t>
            </a:r>
          </a:p>
          <a:p>
            <a:r>
              <a:rPr lang="en-US" baseline="0" dirty="0" smtClean="0"/>
              <a:t>Also depending on the height of the person a higher mounted display may begin to obstruct the view of the road. This would violate the Road Traffic Rules.</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13</a:t>
            </a:fld>
            <a:endParaRPr lang="en-US"/>
          </a:p>
        </p:txBody>
      </p:sp>
    </p:spTree>
    <p:extLst>
      <p:ext uri="{BB962C8B-B14F-4D97-AF65-F5344CB8AC3E}">
        <p14:creationId xmlns:p14="http://schemas.microsoft.com/office/powerpoint/2010/main" val="3179073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take note that the driver is able to reach</a:t>
            </a:r>
            <a:r>
              <a:rPr lang="en-US" baseline="0" dirty="0" smtClean="0"/>
              <a:t> the </a:t>
            </a:r>
            <a:r>
              <a:rPr lang="en-US" baseline="0" dirty="0" err="1" smtClean="0"/>
              <a:t>Powermate</a:t>
            </a:r>
            <a:r>
              <a:rPr lang="en-US" baseline="0" dirty="0" smtClean="0"/>
              <a:t> without lifting his back off the seat.</a:t>
            </a:r>
          </a:p>
          <a:p>
            <a:r>
              <a:rPr lang="en-US" baseline="0" dirty="0" smtClean="0"/>
              <a:t>However, again this might not apply to everyone.</a:t>
            </a:r>
          </a:p>
          <a:p>
            <a:r>
              <a:rPr lang="en-US" baseline="0" dirty="0" smtClean="0"/>
              <a:t>We can see that the arm is extended fully and someone else might not be able to reach the device.</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14</a:t>
            </a:fld>
            <a:endParaRPr lang="en-US"/>
          </a:p>
        </p:txBody>
      </p:sp>
    </p:spTree>
    <p:extLst>
      <p:ext uri="{BB962C8B-B14F-4D97-AF65-F5344CB8AC3E}">
        <p14:creationId xmlns:p14="http://schemas.microsoft.com/office/powerpoint/2010/main" val="1337705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a</a:t>
            </a:r>
            <a:r>
              <a:rPr lang="en-US" baseline="0" dirty="0" smtClean="0"/>
              <a:t> better location for the </a:t>
            </a:r>
            <a:r>
              <a:rPr lang="en-US" baseline="0" dirty="0" err="1" smtClean="0"/>
              <a:t>Powermate</a:t>
            </a:r>
            <a:r>
              <a:rPr lang="en-US" baseline="0" dirty="0" smtClean="0"/>
              <a:t>, but we can obviously see this area is currently </a:t>
            </a:r>
            <a:r>
              <a:rPr lang="en-US" baseline="0" dirty="0" err="1" smtClean="0"/>
              <a:t>utilised</a:t>
            </a:r>
            <a:r>
              <a:rPr lang="en-US" baseline="0" dirty="0" smtClean="0"/>
              <a:t> by the handbrake highlighting the disadvantages of retrofitting.</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15</a:t>
            </a:fld>
            <a:endParaRPr lang="en-US"/>
          </a:p>
        </p:txBody>
      </p:sp>
    </p:spTree>
    <p:extLst>
      <p:ext uri="{BB962C8B-B14F-4D97-AF65-F5344CB8AC3E}">
        <p14:creationId xmlns:p14="http://schemas.microsoft.com/office/powerpoint/2010/main" val="570362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 to the Getz the Lotus keeps the display in the same location. Again this is not ideal.</a:t>
            </a:r>
            <a:endParaRPr lang="en-US" dirty="0" smtClean="0"/>
          </a:p>
          <a:p>
            <a:r>
              <a:rPr lang="en-US" dirty="0" smtClean="0"/>
              <a:t>The current position</a:t>
            </a:r>
            <a:r>
              <a:rPr lang="en-US" baseline="0" dirty="0" smtClean="0"/>
              <a:t> requires a significant rotation of the head to the left in order to clearly see the display.</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16</a:t>
            </a:fld>
            <a:endParaRPr lang="en-US"/>
          </a:p>
        </p:txBody>
      </p:sp>
    </p:spTree>
    <p:extLst>
      <p:ext uri="{BB962C8B-B14F-4D97-AF65-F5344CB8AC3E}">
        <p14:creationId xmlns:p14="http://schemas.microsoft.com/office/powerpoint/2010/main" val="66042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note</a:t>
            </a:r>
            <a:r>
              <a:rPr lang="en-US" baseline="0" dirty="0" smtClean="0"/>
              <a:t> that the driver is not able to reach the right hand side of the touchscreen.</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17</a:t>
            </a:fld>
            <a:endParaRPr lang="en-US"/>
          </a:p>
        </p:txBody>
      </p:sp>
    </p:spTree>
    <p:extLst>
      <p:ext uri="{BB962C8B-B14F-4D97-AF65-F5344CB8AC3E}">
        <p14:creationId xmlns:p14="http://schemas.microsoft.com/office/powerpoint/2010/main" val="4075286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means that the driver will have to lift his back from the seat to operate the touch screen, this is not desired.</a:t>
            </a:r>
          </a:p>
          <a:p>
            <a:r>
              <a:rPr lang="en-US" dirty="0" smtClean="0"/>
              <a:t>Similarly</a:t>
            </a:r>
            <a:r>
              <a:rPr lang="en-US" baseline="0" dirty="0" smtClean="0"/>
              <a:t> this might not apply to everyone.</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18</a:t>
            </a:fld>
            <a:endParaRPr lang="en-US"/>
          </a:p>
        </p:txBody>
      </p:sp>
    </p:spTree>
    <p:extLst>
      <p:ext uri="{BB962C8B-B14F-4D97-AF65-F5344CB8AC3E}">
        <p14:creationId xmlns:p14="http://schemas.microsoft.com/office/powerpoint/2010/main" val="3731049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image, </a:t>
            </a:r>
          </a:p>
          <a:p>
            <a:r>
              <a:rPr lang="en-US" dirty="0" smtClean="0"/>
              <a:t>Position 1 shows the optimal location, with similar</a:t>
            </a:r>
            <a:r>
              <a:rPr lang="en-US" baseline="0" dirty="0" smtClean="0"/>
              <a:t> reasons as before.</a:t>
            </a:r>
          </a:p>
          <a:p>
            <a:r>
              <a:rPr lang="en-US" baseline="0" dirty="0" smtClean="0"/>
              <a:t>Position 2 shows the next ideal location, bringing the screen closer and within reach.</a:t>
            </a:r>
          </a:p>
          <a:p>
            <a:endParaRPr lang="en-US" dirty="0" smtClean="0"/>
          </a:p>
          <a:p>
            <a:r>
              <a:rPr lang="en-US" dirty="0" smtClean="0"/>
              <a:t>The</a:t>
            </a:r>
            <a:r>
              <a:rPr lang="en-US" baseline="0" dirty="0" smtClean="0"/>
              <a:t> Lotus also suffers from the same issue with the Getz in that major work is required if the display is to be mounted at the optimal location.</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19</a:t>
            </a:fld>
            <a:endParaRPr lang="en-US"/>
          </a:p>
        </p:txBody>
      </p:sp>
    </p:spTree>
    <p:extLst>
      <p:ext uri="{BB962C8B-B14F-4D97-AF65-F5344CB8AC3E}">
        <p14:creationId xmlns:p14="http://schemas.microsoft.com/office/powerpoint/2010/main" val="4210880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project the main concern is the human machine interaction factor.</a:t>
            </a:r>
          </a:p>
          <a:p>
            <a:r>
              <a:rPr lang="en-US" baseline="0" dirty="0" smtClean="0"/>
              <a:t>This can be grouped into two parts, Physical ergonomics and Mental ergonomics.</a:t>
            </a:r>
          </a:p>
          <a:p>
            <a:r>
              <a:rPr lang="en-US" baseline="0" dirty="0" smtClean="0"/>
              <a:t>Firstly, physical ergonomics. I</a:t>
            </a:r>
          </a:p>
          <a:p>
            <a:r>
              <a:rPr lang="en-US" baseline="0" dirty="0" smtClean="0"/>
              <a:t>In Western Australia we have in place a set of rules, the Road Traffic Rules 2002, to prevent electronic devices from being the source of hazard in a vehicle.</a:t>
            </a:r>
          </a:p>
          <a:p>
            <a:r>
              <a:rPr lang="en-US" baseline="0" dirty="0" smtClean="0"/>
              <a:t>It disallows visual display units from being visible to the driver, with the exception of a driver’s aid. However it is not explicitly specified what a driver’s aid is.</a:t>
            </a:r>
          </a:p>
          <a:p>
            <a:r>
              <a:rPr lang="en-US" baseline="0" dirty="0" smtClean="0"/>
              <a:t>It does specify that the driver’s aid cannot obstruct a driver’s view of the road or impede movement.</a:t>
            </a:r>
          </a:p>
          <a:p>
            <a:r>
              <a:rPr lang="en-US" baseline="0" dirty="0" smtClean="0"/>
              <a:t>BMW has a neatly organised system that deals with their HMI.</a:t>
            </a:r>
          </a:p>
          <a:p>
            <a:r>
              <a:rPr lang="en-US" baseline="0" dirty="0" smtClean="0"/>
              <a:t>They split their control panel into 4 sections, key driving functions to the left while auxiliary functions are to the right.</a:t>
            </a:r>
          </a:p>
          <a:p>
            <a:r>
              <a:rPr lang="en-US" baseline="0" dirty="0" smtClean="0"/>
              <a:t>Displays are placed in the top section and controls in the bottom section.</a:t>
            </a:r>
          </a:p>
          <a:p>
            <a:endParaRPr lang="en-US" baseline="0" dirty="0" smtClean="0"/>
          </a:p>
        </p:txBody>
      </p:sp>
      <p:sp>
        <p:nvSpPr>
          <p:cNvPr id="4" name="Slide Number Placeholder 3"/>
          <p:cNvSpPr>
            <a:spLocks noGrp="1"/>
          </p:cNvSpPr>
          <p:nvPr>
            <p:ph type="sldNum" sz="quarter" idx="10"/>
          </p:nvPr>
        </p:nvSpPr>
        <p:spPr/>
        <p:txBody>
          <a:bodyPr/>
          <a:lstStyle/>
          <a:p>
            <a:fld id="{7DC7639C-6499-7144-91B1-8896ECF3900B}" type="slidenum">
              <a:rPr lang="en-US" smtClean="0"/>
              <a:t>2</a:t>
            </a:fld>
            <a:endParaRPr lang="en-US"/>
          </a:p>
        </p:txBody>
      </p:sp>
    </p:spTree>
    <p:extLst>
      <p:ext uri="{BB962C8B-B14F-4D97-AF65-F5344CB8AC3E}">
        <p14:creationId xmlns:p14="http://schemas.microsoft.com/office/powerpoint/2010/main" val="3902760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onto the software side of HMI.</a:t>
            </a:r>
          </a:p>
          <a:p>
            <a:r>
              <a:rPr lang="en-US" dirty="0" smtClean="0"/>
              <a:t>In</a:t>
            </a:r>
            <a:r>
              <a:rPr lang="en-US" baseline="0" dirty="0" smtClean="0"/>
              <a:t> order </a:t>
            </a:r>
            <a:r>
              <a:rPr lang="en-US" dirty="0" smtClean="0"/>
              <a:t>to determine how the total glance</a:t>
            </a:r>
            <a:r>
              <a:rPr lang="en-US" baseline="0" dirty="0" smtClean="0"/>
              <a:t> time correlates to driver distraction on actual roads, the Japan Automobile Manufacturer’s Association objectively measure several factors while drivers operate a navigation system using different operating methods. </a:t>
            </a:r>
          </a:p>
          <a:p>
            <a:r>
              <a:rPr lang="en-US" baseline="0" dirty="0" smtClean="0"/>
              <a:t>Some of the tasks required by the driver were as complex as 12 steps.</a:t>
            </a:r>
          </a:p>
          <a:p>
            <a:r>
              <a:rPr lang="en-US" baseline="0" dirty="0" smtClean="0"/>
              <a:t>They concluded that in-vehicle system operation does not cause stress and does not affect vehicle control regardless of operating method as long as the TGT does not exceed 8s.</a:t>
            </a:r>
          </a:p>
          <a:p>
            <a:r>
              <a:rPr lang="en-US" baseline="0" dirty="0" smtClean="0"/>
              <a:t>Fortunately our GUI does not require any complex navigation.</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20</a:t>
            </a:fld>
            <a:endParaRPr lang="en-US"/>
          </a:p>
        </p:txBody>
      </p:sp>
    </p:spTree>
    <p:extLst>
      <p:ext uri="{BB962C8B-B14F-4D97-AF65-F5344CB8AC3E}">
        <p14:creationId xmlns:p14="http://schemas.microsoft.com/office/powerpoint/2010/main" val="1361013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previous implementation of the GUI in the Getz was …</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21</a:t>
            </a:fld>
            <a:endParaRPr lang="en-US"/>
          </a:p>
        </p:txBody>
      </p:sp>
    </p:spTree>
    <p:extLst>
      <p:ext uri="{BB962C8B-B14F-4D97-AF65-F5344CB8AC3E}">
        <p14:creationId xmlns:p14="http://schemas.microsoft.com/office/powerpoint/2010/main" val="1037901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issues with it were poor</a:t>
            </a:r>
            <a:r>
              <a:rPr lang="en-US" baseline="0" dirty="0" smtClean="0"/>
              <a:t> </a:t>
            </a:r>
            <a:r>
              <a:rPr lang="en-US" baseline="0" dirty="0" err="1" smtClean="0"/>
              <a:t>colour</a:t>
            </a:r>
            <a:r>
              <a:rPr lang="en-US" baseline="0" dirty="0" smtClean="0"/>
              <a:t> choice, it was difficult to see the text in certain conditions.</a:t>
            </a:r>
            <a:endParaRPr lang="en-US" dirty="0" smtClean="0"/>
          </a:p>
          <a:p>
            <a:r>
              <a:rPr lang="en-US" dirty="0" smtClean="0"/>
              <a:t>The buttons were ineffectively laid out.</a:t>
            </a:r>
          </a:p>
          <a:p>
            <a:r>
              <a:rPr lang="en-US" dirty="0" smtClean="0"/>
              <a:t>For example</a:t>
            </a:r>
            <a:r>
              <a:rPr lang="en-US" baseline="0" dirty="0" smtClean="0"/>
              <a:t> </a:t>
            </a:r>
            <a:r>
              <a:rPr lang="en-US" dirty="0" smtClean="0"/>
              <a:t>home button does not lead you to the main page with the battery status but rather</a:t>
            </a:r>
            <a:r>
              <a:rPr lang="en-US" baseline="0" dirty="0" smtClean="0"/>
              <a:t> </a:t>
            </a:r>
            <a:r>
              <a:rPr lang="en-US" dirty="0" smtClean="0"/>
              <a:t>leads</a:t>
            </a:r>
            <a:r>
              <a:rPr lang="en-US" baseline="0" dirty="0" smtClean="0"/>
              <a:t> to a page with other buttons. </a:t>
            </a:r>
          </a:p>
          <a:p>
            <a:r>
              <a:rPr lang="en-US" baseline="0" dirty="0" smtClean="0"/>
              <a:t>The size of the screen meant smaller fonts, or overcrowding of information.</a:t>
            </a:r>
          </a:p>
          <a:p>
            <a:r>
              <a:rPr lang="en-US" baseline="0" dirty="0" smtClean="0"/>
              <a:t>The </a:t>
            </a:r>
            <a:r>
              <a:rPr lang="en-US" baseline="0" dirty="0" err="1" smtClean="0"/>
              <a:t>Eyebot’s</a:t>
            </a:r>
            <a:r>
              <a:rPr lang="en-US" baseline="0" dirty="0" smtClean="0"/>
              <a:t> power gets cut, when the ignition is turned off, the repeated action sometimes corrupts the system image.</a:t>
            </a:r>
          </a:p>
          <a:p>
            <a:r>
              <a:rPr lang="en-US" baseline="0" dirty="0" smtClean="0"/>
              <a:t>The </a:t>
            </a:r>
            <a:r>
              <a:rPr lang="en-US" baseline="0" dirty="0" err="1" smtClean="0"/>
              <a:t>Eyebot</a:t>
            </a:r>
            <a:r>
              <a:rPr lang="en-US" baseline="0" dirty="0" smtClean="0"/>
              <a:t> is located behind the center fascia, making it difficult to work on.</a:t>
            </a:r>
          </a:p>
          <a:p>
            <a:r>
              <a:rPr lang="en-US" baseline="0" dirty="0" smtClean="0"/>
              <a:t>As mentioned before it is also very expensive</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22</a:t>
            </a:fld>
            <a:endParaRPr lang="en-US"/>
          </a:p>
        </p:txBody>
      </p:sp>
    </p:spTree>
    <p:extLst>
      <p:ext uri="{BB962C8B-B14F-4D97-AF65-F5344CB8AC3E}">
        <p14:creationId xmlns:p14="http://schemas.microsoft.com/office/powerpoint/2010/main" val="162484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 Lotus’ GUI implementation,</a:t>
            </a:r>
            <a:r>
              <a:rPr lang="en-US" baseline="0" dirty="0" smtClean="0"/>
              <a:t> it was…</a:t>
            </a:r>
            <a:r>
              <a:rPr lang="en-US" dirty="0" smtClean="0"/>
              <a:t> </a:t>
            </a:r>
          </a:p>
        </p:txBody>
      </p:sp>
      <p:sp>
        <p:nvSpPr>
          <p:cNvPr id="4" name="Slide Number Placeholder 3"/>
          <p:cNvSpPr>
            <a:spLocks noGrp="1"/>
          </p:cNvSpPr>
          <p:nvPr>
            <p:ph type="sldNum" sz="quarter" idx="10"/>
          </p:nvPr>
        </p:nvSpPr>
        <p:spPr/>
        <p:txBody>
          <a:bodyPr/>
          <a:lstStyle/>
          <a:p>
            <a:fld id="{7DC7639C-6499-7144-91B1-8896ECF3900B}" type="slidenum">
              <a:rPr lang="en-US" smtClean="0"/>
              <a:t>23</a:t>
            </a:fld>
            <a:endParaRPr lang="en-US"/>
          </a:p>
        </p:txBody>
      </p:sp>
    </p:spTree>
    <p:extLst>
      <p:ext uri="{BB962C8B-B14F-4D97-AF65-F5344CB8AC3E}">
        <p14:creationId xmlns:p14="http://schemas.microsoft.com/office/powerpoint/2010/main" val="3780462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redesigned GUI that is currently used in both vehicles, </a:t>
            </a:r>
            <a:r>
              <a:rPr lang="en-US" dirty="0" smtClean="0"/>
              <a:t>the circular</a:t>
            </a:r>
            <a:r>
              <a:rPr lang="en-US" baseline="0" dirty="0" smtClean="0"/>
              <a:t> layout is due to </a:t>
            </a:r>
            <a:r>
              <a:rPr lang="en-US" baseline="0" dirty="0" err="1" smtClean="0"/>
              <a:t>Powermate’s</a:t>
            </a:r>
            <a:r>
              <a:rPr lang="en-US" baseline="0" dirty="0" smtClean="0"/>
              <a:t> circular design and rotary action.</a:t>
            </a:r>
          </a:p>
          <a:p>
            <a:r>
              <a:rPr lang="en-US" baseline="0" dirty="0" smtClean="0"/>
              <a:t>I will now quickly describe the new functionalities in the GUI</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24</a:t>
            </a:fld>
            <a:endParaRPr lang="en-US"/>
          </a:p>
        </p:txBody>
      </p:sp>
    </p:spTree>
    <p:extLst>
      <p:ext uri="{BB962C8B-B14F-4D97-AF65-F5344CB8AC3E}">
        <p14:creationId xmlns:p14="http://schemas.microsoft.com/office/powerpoint/2010/main" val="3162335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batteries’ state</a:t>
            </a:r>
            <a:r>
              <a:rPr lang="en-US" baseline="0" dirty="0" smtClean="0"/>
              <a:t> of charge is now </a:t>
            </a:r>
            <a:r>
              <a:rPr lang="en-US" baseline="0" dirty="0" err="1" smtClean="0"/>
              <a:t>colour</a:t>
            </a:r>
            <a:r>
              <a:rPr lang="en-US" baseline="0" dirty="0" smtClean="0"/>
              <a:t> indicated, allowing the driver to quickly assess the information.</a:t>
            </a:r>
            <a:endParaRPr lang="en-US" dirty="0" smtClean="0"/>
          </a:p>
          <a:p>
            <a:r>
              <a:rPr lang="en-US" dirty="0" smtClean="0"/>
              <a:t>The Icons on the right rely on the vehicle</a:t>
            </a:r>
            <a:r>
              <a:rPr lang="en-US" baseline="0" dirty="0" smtClean="0"/>
              <a:t> sensor’s digital states. The Getz currently has wires available where the states can be read. </a:t>
            </a:r>
          </a:p>
          <a:p>
            <a:r>
              <a:rPr lang="en-US" baseline="0" dirty="0" smtClean="0"/>
              <a:t>However due to the limitations of the Raspberry Pi an external module for I/O is recommended and still needs to be implemented.</a:t>
            </a:r>
          </a:p>
          <a:p>
            <a:r>
              <a:rPr lang="en-US" baseline="0" dirty="0" smtClean="0"/>
              <a:t>The lotus will require further work to be able to tap into the states of the vehicle.</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25</a:t>
            </a:fld>
            <a:endParaRPr lang="en-US"/>
          </a:p>
        </p:txBody>
      </p:sp>
    </p:spTree>
    <p:extLst>
      <p:ext uri="{BB962C8B-B14F-4D97-AF65-F5344CB8AC3E}">
        <p14:creationId xmlns:p14="http://schemas.microsoft.com/office/powerpoint/2010/main" val="4207274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A night mode aids</a:t>
            </a:r>
            <a:r>
              <a:rPr lang="en-US" sz="1200" baseline="0" dirty="0" smtClean="0"/>
              <a:t> the driver’s night vision by reducing the brightness in the cabin of the vehicle at night.</a:t>
            </a:r>
          </a:p>
          <a:p>
            <a:r>
              <a:rPr lang="en-US" sz="1200" baseline="0" dirty="0" smtClean="0"/>
              <a:t>It is c</a:t>
            </a:r>
            <a:r>
              <a:rPr lang="en-US" sz="1200" dirty="0" smtClean="0"/>
              <a:t>urrently fixed to change at 7pm and 6am. </a:t>
            </a:r>
          </a:p>
          <a:p>
            <a:r>
              <a:rPr lang="en-US" sz="1200" dirty="0" smtClean="0"/>
              <a:t>Without</a:t>
            </a:r>
            <a:r>
              <a:rPr lang="en-US" sz="1200" baseline="0" dirty="0" smtClean="0"/>
              <a:t> too much difficulty it is p</a:t>
            </a:r>
            <a:r>
              <a:rPr lang="en-US" sz="1200" dirty="0" smtClean="0"/>
              <a:t>ossible to change to</a:t>
            </a:r>
            <a:r>
              <a:rPr lang="en-US" sz="1200" baseline="0" dirty="0" smtClean="0"/>
              <a:t> night mode automatically if a light sensor was added to the vehicles. </a:t>
            </a:r>
            <a:endParaRPr lang="en-US" sz="1200" dirty="0"/>
          </a:p>
        </p:txBody>
      </p:sp>
      <p:sp>
        <p:nvSpPr>
          <p:cNvPr id="4" name="Slide Number Placeholder 3"/>
          <p:cNvSpPr>
            <a:spLocks noGrp="1"/>
          </p:cNvSpPr>
          <p:nvPr>
            <p:ph type="sldNum" sz="quarter" idx="10"/>
          </p:nvPr>
        </p:nvSpPr>
        <p:spPr/>
        <p:txBody>
          <a:bodyPr/>
          <a:lstStyle/>
          <a:p>
            <a:fld id="{7DC7639C-6499-7144-91B1-8896ECF3900B}" type="slidenum">
              <a:rPr lang="en-US" smtClean="0"/>
              <a:t>26</a:t>
            </a:fld>
            <a:endParaRPr lang="en-US"/>
          </a:p>
        </p:txBody>
      </p:sp>
    </p:spTree>
    <p:extLst>
      <p:ext uri="{BB962C8B-B14F-4D97-AF65-F5344CB8AC3E}">
        <p14:creationId xmlns:p14="http://schemas.microsoft.com/office/powerpoint/2010/main" val="2871236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a:t>
            </a:r>
            <a:r>
              <a:rPr lang="en-US" dirty="0" smtClean="0"/>
              <a:t>ifferent info views</a:t>
            </a:r>
            <a:r>
              <a:rPr lang="en-US" baseline="0" dirty="0" smtClean="0"/>
              <a:t> only a</a:t>
            </a:r>
            <a:r>
              <a:rPr lang="en-US" dirty="0" smtClean="0"/>
              <a:t>pplies </a:t>
            </a:r>
            <a:r>
              <a:rPr lang="en-US" baseline="0" dirty="0" smtClean="0"/>
              <a:t>to the Getz. It gives the driver quick access to condensed information.</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27</a:t>
            </a:fld>
            <a:endParaRPr lang="en-US"/>
          </a:p>
        </p:txBody>
      </p:sp>
    </p:spTree>
    <p:extLst>
      <p:ext uri="{BB962C8B-B14F-4D97-AF65-F5344CB8AC3E}">
        <p14:creationId xmlns:p14="http://schemas.microsoft.com/office/powerpoint/2010/main" val="2983680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see that the information changes based on which button currently has the focus.</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28</a:t>
            </a:fld>
            <a:endParaRPr lang="en-US"/>
          </a:p>
        </p:txBody>
      </p:sp>
    </p:spTree>
    <p:extLst>
      <p:ext uri="{BB962C8B-B14F-4D97-AF65-F5344CB8AC3E}">
        <p14:creationId xmlns:p14="http://schemas.microsoft.com/office/powerpoint/2010/main" val="207446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larger map display is also</a:t>
            </a:r>
            <a:r>
              <a:rPr lang="en-US" baseline="0" dirty="0" smtClean="0"/>
              <a:t> implemented</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29</a:t>
            </a:fld>
            <a:endParaRPr lang="en-US"/>
          </a:p>
        </p:txBody>
      </p:sp>
    </p:spTree>
    <p:extLst>
      <p:ext uri="{BB962C8B-B14F-4D97-AF65-F5344CB8AC3E}">
        <p14:creationId xmlns:p14="http://schemas.microsoft.com/office/powerpoint/2010/main" val="3043965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explained earlier ergonomics</a:t>
            </a:r>
            <a:r>
              <a:rPr lang="en-US" baseline="0" dirty="0" smtClean="0"/>
              <a:t> does not only apply physically but also mentally.</a:t>
            </a:r>
          </a:p>
          <a:p>
            <a:r>
              <a:rPr lang="en-US" baseline="0" dirty="0" smtClean="0"/>
              <a:t>As of now, almost all vehicles are non-autonomous, drivers are still in full control of their vehicle.</a:t>
            </a:r>
          </a:p>
          <a:p>
            <a:r>
              <a:rPr lang="en-US" baseline="0" dirty="0" smtClean="0"/>
              <a:t>We can agree that distractions to the driver of the vehicle is dangerous, especially while in motion.</a:t>
            </a:r>
          </a:p>
          <a:p>
            <a:r>
              <a:rPr lang="en-US" baseline="0" dirty="0" smtClean="0"/>
              <a:t>User interfaces are to a certain extent distractions.</a:t>
            </a:r>
          </a:p>
          <a:p>
            <a:r>
              <a:rPr lang="en-US" baseline="0" dirty="0" smtClean="0"/>
              <a:t>As such </a:t>
            </a:r>
            <a:r>
              <a:rPr lang="en-US" baseline="0" dirty="0" err="1" smtClean="0"/>
              <a:t>Uis</a:t>
            </a:r>
            <a:r>
              <a:rPr lang="en-US" baseline="0" dirty="0" smtClean="0"/>
              <a:t> are potentially dangerous depending on how they are implemented.</a:t>
            </a:r>
          </a:p>
          <a:p>
            <a:r>
              <a:rPr lang="en-US" baseline="0" dirty="0" smtClean="0"/>
              <a:t>The top picture is the UI of the Electric Tesla Roadster, although the large display is aesthetically pleasing, the amount of information can be distracting to the driver.</a:t>
            </a:r>
          </a:p>
          <a:p>
            <a:r>
              <a:rPr lang="en-US" baseline="0" dirty="0" smtClean="0"/>
              <a:t>The bottom picture is of Ford’s </a:t>
            </a:r>
            <a:r>
              <a:rPr lang="en-US" baseline="0" dirty="0" err="1" smtClean="0"/>
              <a:t>Myford</a:t>
            </a:r>
            <a:r>
              <a:rPr lang="en-US" baseline="0" dirty="0" smtClean="0"/>
              <a:t> touch system, this time the information seems to be over crowding the display and could increase glance time to find key information.</a:t>
            </a:r>
          </a:p>
          <a:p>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3</a:t>
            </a:fld>
            <a:endParaRPr lang="en-US"/>
          </a:p>
        </p:txBody>
      </p:sp>
    </p:spTree>
    <p:extLst>
      <p:ext uri="{BB962C8B-B14F-4D97-AF65-F5344CB8AC3E}">
        <p14:creationId xmlns:p14="http://schemas.microsoft.com/office/powerpoint/2010/main" val="1595166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textured area shows the</a:t>
            </a:r>
            <a:r>
              <a:rPr lang="en-US" baseline="0" dirty="0" smtClean="0"/>
              <a:t> area of the map widget in the previous implementation.</a:t>
            </a:r>
          </a:p>
        </p:txBody>
      </p:sp>
      <p:sp>
        <p:nvSpPr>
          <p:cNvPr id="4" name="Slide Number Placeholder 3"/>
          <p:cNvSpPr>
            <a:spLocks noGrp="1"/>
          </p:cNvSpPr>
          <p:nvPr>
            <p:ph type="sldNum" sz="quarter" idx="10"/>
          </p:nvPr>
        </p:nvSpPr>
        <p:spPr/>
        <p:txBody>
          <a:bodyPr/>
          <a:lstStyle/>
          <a:p>
            <a:fld id="{7DC7639C-6499-7144-91B1-8896ECF3900B}" type="slidenum">
              <a:rPr lang="en-US" smtClean="0"/>
              <a:t>30</a:t>
            </a:fld>
            <a:endParaRPr lang="en-US"/>
          </a:p>
        </p:txBody>
      </p:sp>
    </p:spTree>
    <p:extLst>
      <p:ext uri="{BB962C8B-B14F-4D97-AF65-F5344CB8AC3E}">
        <p14:creationId xmlns:p14="http://schemas.microsoft.com/office/powerpoint/2010/main" val="2141568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now see</a:t>
            </a:r>
            <a:r>
              <a:rPr lang="en-US" baseline="0" dirty="0" smtClean="0"/>
              <a:t> that the textured area covers the complete area of the screen.</a:t>
            </a:r>
            <a:endParaRPr lang="en-US" dirty="0" smtClean="0"/>
          </a:p>
          <a:p>
            <a:r>
              <a:rPr lang="en-US" dirty="0" smtClean="0"/>
              <a:t>The user is also able to hide and show</a:t>
            </a:r>
            <a:r>
              <a:rPr lang="en-US" baseline="0" dirty="0" smtClean="0"/>
              <a:t> the control panel to get the full view of the map</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31</a:t>
            </a:fld>
            <a:endParaRPr lang="en-US"/>
          </a:p>
        </p:txBody>
      </p:sp>
    </p:spTree>
    <p:extLst>
      <p:ext uri="{BB962C8B-B14F-4D97-AF65-F5344CB8AC3E}">
        <p14:creationId xmlns:p14="http://schemas.microsoft.com/office/powerpoint/2010/main" val="3669043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check has been added to the logging functionality. Previously the logger will attempt to log the data and stop logging</a:t>
            </a:r>
            <a:r>
              <a:rPr lang="en-US" baseline="0" dirty="0" smtClean="0"/>
              <a:t> if it fails.</a:t>
            </a:r>
          </a:p>
          <a:p>
            <a:r>
              <a:rPr lang="en-US" baseline="0" dirty="0" smtClean="0"/>
              <a:t>Now however the logger will check to ensure that the directory it is storing to is within some specified size constraint.</a:t>
            </a:r>
          </a:p>
          <a:p>
            <a:r>
              <a:rPr lang="en-US" baseline="0" dirty="0" smtClean="0"/>
              <a:t>If it does not satisfy the constraint, it will stop the logger and display the appropriate message.</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32</a:t>
            </a:fld>
            <a:endParaRPr lang="en-US"/>
          </a:p>
        </p:txBody>
      </p:sp>
    </p:spTree>
    <p:extLst>
      <p:ext uri="{BB962C8B-B14F-4D97-AF65-F5344CB8AC3E}">
        <p14:creationId xmlns:p14="http://schemas.microsoft.com/office/powerpoint/2010/main" val="3488960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rev-matching aid is crucial since both vehicles do not use a clutch.</a:t>
            </a:r>
            <a:endParaRPr lang="en-US" dirty="0" smtClean="0"/>
          </a:p>
          <a:p>
            <a:r>
              <a:rPr lang="en-US" dirty="0" smtClean="0"/>
              <a:t>The lines for each bar shows a percentage difference between</a:t>
            </a:r>
            <a:r>
              <a:rPr lang="en-US" baseline="0" dirty="0" smtClean="0"/>
              <a:t> the engine speed and the speed of the corresponding rotating gear.</a:t>
            </a:r>
          </a:p>
          <a:p>
            <a:r>
              <a:rPr lang="en-US" baseline="0" dirty="0" smtClean="0"/>
              <a:t>When the engine speed matches the rotating speed of a gear the line for that bar will be in the middle and the driver can know that the gear change will be successful.</a:t>
            </a:r>
          </a:p>
        </p:txBody>
      </p:sp>
      <p:sp>
        <p:nvSpPr>
          <p:cNvPr id="4" name="Slide Number Placeholder 3"/>
          <p:cNvSpPr>
            <a:spLocks noGrp="1"/>
          </p:cNvSpPr>
          <p:nvPr>
            <p:ph type="sldNum" sz="quarter" idx="10"/>
          </p:nvPr>
        </p:nvSpPr>
        <p:spPr/>
        <p:txBody>
          <a:bodyPr/>
          <a:lstStyle/>
          <a:p>
            <a:fld id="{7DC7639C-6499-7144-91B1-8896ECF3900B}" type="slidenum">
              <a:rPr lang="en-US" smtClean="0"/>
              <a:t>33</a:t>
            </a:fld>
            <a:endParaRPr lang="en-US"/>
          </a:p>
        </p:txBody>
      </p:sp>
    </p:spTree>
    <p:extLst>
      <p:ext uri="{BB962C8B-B14F-4D97-AF65-F5344CB8AC3E}">
        <p14:creationId xmlns:p14="http://schemas.microsoft.com/office/powerpoint/2010/main" val="2808355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actual installation of the Raspberry Pi,</a:t>
            </a:r>
            <a:r>
              <a:rPr lang="en-US" baseline="0" dirty="0" smtClean="0"/>
              <a:t> it is stored behind the </a:t>
            </a:r>
            <a:r>
              <a:rPr lang="en-US" baseline="0" dirty="0" err="1" smtClean="0"/>
              <a:t>glovebox</a:t>
            </a:r>
            <a:r>
              <a:rPr lang="en-US" baseline="0" dirty="0" smtClean="0"/>
              <a:t> in the Getz.</a:t>
            </a:r>
          </a:p>
          <a:p>
            <a:r>
              <a:rPr lang="en-US" baseline="0" dirty="0" smtClean="0"/>
              <a:t>This provides relatively easy access to the SD Card while still being out of the way.</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34</a:t>
            </a:fld>
            <a:endParaRPr lang="en-US"/>
          </a:p>
        </p:txBody>
      </p:sp>
    </p:spTree>
    <p:extLst>
      <p:ext uri="{BB962C8B-B14F-4D97-AF65-F5344CB8AC3E}">
        <p14:creationId xmlns:p14="http://schemas.microsoft.com/office/powerpoint/2010/main" val="1801192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installation</a:t>
            </a:r>
            <a:r>
              <a:rPr lang="en-US" baseline="0" dirty="0" smtClean="0"/>
              <a:t> is a little more difficult due to the minimal interior of the car. It is installed in front of the passenger </a:t>
            </a:r>
            <a:r>
              <a:rPr lang="en-US" baseline="0" dirty="0" err="1" smtClean="0"/>
              <a:t>footwell</a:t>
            </a:r>
            <a:r>
              <a:rPr lang="en-US" baseline="0" dirty="0" smtClean="0"/>
              <a:t>. The blue highlighted area shows the location and size of the previous Car PC.</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35</a:t>
            </a:fld>
            <a:endParaRPr lang="en-US"/>
          </a:p>
        </p:txBody>
      </p:sp>
    </p:spTree>
    <p:extLst>
      <p:ext uri="{BB962C8B-B14F-4D97-AF65-F5344CB8AC3E}">
        <p14:creationId xmlns:p14="http://schemas.microsoft.com/office/powerpoint/2010/main" val="668254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location</a:t>
            </a:r>
            <a:r>
              <a:rPr lang="en-US" baseline="0" dirty="0" smtClean="0"/>
              <a:t> provides relatively easy access to the SD Card however it is possible that the raspberry pi can be kicked by the passenger.</a:t>
            </a:r>
            <a:endParaRPr lang="en-US" dirty="0" smtClean="0"/>
          </a:p>
          <a:p>
            <a:r>
              <a:rPr lang="en-US" dirty="0" smtClean="0"/>
              <a:t>Since the SD card</a:t>
            </a:r>
            <a:r>
              <a:rPr lang="en-US" baseline="0" dirty="0" smtClean="0"/>
              <a:t> protrudes from the pi, the </a:t>
            </a:r>
            <a:r>
              <a:rPr lang="en-US" dirty="0" smtClean="0"/>
              <a:t>SD</a:t>
            </a:r>
            <a:r>
              <a:rPr lang="en-US" baseline="0" dirty="0" smtClean="0"/>
              <a:t> card n</a:t>
            </a:r>
            <a:r>
              <a:rPr lang="en-US" dirty="0" smtClean="0"/>
              <a:t>eeds to be shielded to prevent</a:t>
            </a:r>
            <a:r>
              <a:rPr lang="en-US" baseline="0" dirty="0" smtClean="0"/>
              <a:t> damage if kicked accidentally.</a:t>
            </a:r>
          </a:p>
          <a:p>
            <a:r>
              <a:rPr lang="en-US" baseline="0" dirty="0" smtClean="0"/>
              <a:t>Now that the Car PC is removed the only noise source from within the cabin is removed. It is dramatically quieter now.</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36</a:t>
            </a:fld>
            <a:endParaRPr lang="en-US"/>
          </a:p>
        </p:txBody>
      </p:sp>
    </p:spTree>
    <p:extLst>
      <p:ext uri="{BB962C8B-B14F-4D97-AF65-F5344CB8AC3E}">
        <p14:creationId xmlns:p14="http://schemas.microsoft.com/office/powerpoint/2010/main" val="790353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the Engine</a:t>
            </a:r>
            <a:r>
              <a:rPr lang="en-US" baseline="0" dirty="0" smtClean="0"/>
              <a:t> Audio replicating system.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previous studies </a:t>
            </a:r>
            <a:r>
              <a:rPr lang="en-US" sz="1200" dirty="0" smtClean="0"/>
              <a:t>Electric cars were found to produce less noise than petrol cars below 25km/h, </a:t>
            </a:r>
          </a:p>
          <a:p>
            <a:r>
              <a:rPr lang="en-US" dirty="0" smtClean="0"/>
              <a:t>At</a:t>
            </a:r>
            <a:r>
              <a:rPr lang="en-US" baseline="0" dirty="0" smtClean="0"/>
              <a:t> higher speeds </a:t>
            </a:r>
            <a:r>
              <a:rPr lang="en-US" dirty="0" err="1" smtClean="0"/>
              <a:t>tyre</a:t>
            </a:r>
            <a:r>
              <a:rPr lang="en-US" dirty="0" smtClean="0"/>
              <a:t> noise contributes</a:t>
            </a:r>
            <a:r>
              <a:rPr lang="en-US" baseline="0" dirty="0" smtClean="0"/>
              <a:t> more significantly than engine noise.</a:t>
            </a:r>
            <a:endParaRPr lang="en-US" dirty="0" smtClean="0"/>
          </a:p>
          <a:p>
            <a:r>
              <a:rPr lang="en-US" dirty="0" smtClean="0"/>
              <a:t>This</a:t>
            </a:r>
            <a:r>
              <a:rPr lang="en-US" baseline="0" dirty="0" smtClean="0"/>
              <a:t> can be potentially hazardous, </a:t>
            </a:r>
            <a:r>
              <a:rPr lang="en-US" dirty="0" smtClean="0"/>
              <a:t>for</a:t>
            </a:r>
            <a:r>
              <a:rPr lang="en-US" baseline="0" dirty="0" smtClean="0"/>
              <a:t> example in a Car park area.</a:t>
            </a:r>
          </a:p>
          <a:p>
            <a:r>
              <a:rPr lang="en-US" baseline="0" dirty="0" smtClean="0"/>
              <a:t>Also the visually impaired are trained to listen to audio cues for vehicles, and lack of an audio cue for a gap in traffic.</a:t>
            </a:r>
          </a:p>
          <a:p>
            <a:r>
              <a:rPr lang="en-US" dirty="0" smtClean="0"/>
              <a:t>E.A.R.S</a:t>
            </a:r>
            <a:r>
              <a:rPr lang="en-US" baseline="0" dirty="0" smtClean="0"/>
              <a:t> aims… …</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37</a:t>
            </a:fld>
            <a:endParaRPr lang="en-US"/>
          </a:p>
        </p:txBody>
      </p:sp>
    </p:spTree>
    <p:extLst>
      <p:ext uri="{BB962C8B-B14F-4D97-AF65-F5344CB8AC3E}">
        <p14:creationId xmlns:p14="http://schemas.microsoft.com/office/powerpoint/2010/main" val="1966277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Ears was originally coded in C# separate</a:t>
            </a:r>
            <a:r>
              <a:rPr lang="en-US" baseline="0" dirty="0" smtClean="0"/>
              <a:t> to the GUI Program and used </a:t>
            </a:r>
            <a:r>
              <a:rPr lang="en-US" baseline="0" dirty="0" err="1" smtClean="0"/>
              <a:t>Mircrosoft’s</a:t>
            </a:r>
            <a:r>
              <a:rPr lang="en-US" baseline="0" dirty="0" smtClean="0"/>
              <a:t> DirectSound Library.</a:t>
            </a:r>
          </a:p>
          <a:p>
            <a:r>
              <a:rPr lang="en-US" baseline="0" dirty="0" smtClean="0"/>
              <a:t>The </a:t>
            </a:r>
            <a:r>
              <a:rPr lang="en-US" baseline="0" dirty="0" err="1" smtClean="0"/>
              <a:t>Rpi</a:t>
            </a:r>
            <a:r>
              <a:rPr lang="en-US" baseline="0" dirty="0" smtClean="0"/>
              <a:t> is on a Linux System however and DirectSound is not able to be ported over. Thus it needs re-implementation.</a:t>
            </a:r>
          </a:p>
          <a:p>
            <a:r>
              <a:rPr lang="en-US" baseline="0" dirty="0" smtClean="0"/>
              <a:t>The E.A.R.S is now coded within the GUI program using the ALSA(Advanced Linux Sound Architecture) Library.</a:t>
            </a:r>
          </a:p>
          <a:p>
            <a:r>
              <a:rPr lang="en-US" baseline="0" dirty="0" smtClean="0"/>
              <a:t>It is coded to use a separate thread due to an continuous while loop in the code.</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38</a:t>
            </a:fld>
            <a:endParaRPr lang="en-US"/>
          </a:p>
        </p:txBody>
      </p:sp>
    </p:spTree>
    <p:extLst>
      <p:ext uri="{BB962C8B-B14F-4D97-AF65-F5344CB8AC3E}">
        <p14:creationId xmlns:p14="http://schemas.microsoft.com/office/powerpoint/2010/main" val="3583171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t>
            </a:r>
            <a:r>
              <a:rPr lang="en-US" dirty="0" err="1" smtClean="0"/>
              <a:t>initialising</a:t>
            </a:r>
            <a:r>
              <a:rPr lang="en-US" dirty="0" smtClean="0"/>
              <a:t> the system and devices.</a:t>
            </a:r>
            <a:endParaRPr lang="en-US" baseline="0" dirty="0" smtClean="0"/>
          </a:p>
          <a:p>
            <a:r>
              <a:rPr lang="en-US" baseline="0" dirty="0" smtClean="0"/>
              <a:t/>
            </a:r>
            <a:br>
              <a:rPr lang="en-US" baseline="0" dirty="0" smtClean="0"/>
            </a:br>
            <a:r>
              <a:rPr lang="en-US" baseline="0" dirty="0" smtClean="0"/>
              <a:t>The first step of the loop is to check if the volume has been changed since the last iteration, and to set it if it has.</a:t>
            </a:r>
          </a:p>
          <a:p>
            <a:r>
              <a:rPr lang="en-US" baseline="0" dirty="0" smtClean="0"/>
              <a:t>Then it will check if the RPM has changed since the last iteration, opening the corresponding file if it is not already open.</a:t>
            </a:r>
          </a:p>
          <a:p>
            <a:r>
              <a:rPr lang="en-US" baseline="0" dirty="0" smtClean="0"/>
              <a:t>If the pointer to the file is near the end of the file the pointer will be pointed to the start of the file.</a:t>
            </a:r>
          </a:p>
          <a:p>
            <a:r>
              <a:rPr lang="en-US" baseline="0" dirty="0" smtClean="0"/>
              <a:t>And then a buffer of a certain size from the file is written to the PCM device.</a:t>
            </a:r>
          </a:p>
          <a:p>
            <a:r>
              <a:rPr lang="en-US" baseline="0" dirty="0" smtClean="0"/>
              <a:t>If this fails an error message is emitted, file buffers are freed and files closed.</a:t>
            </a:r>
          </a:p>
          <a:p>
            <a:r>
              <a:rPr lang="en-US" baseline="0" dirty="0" smtClean="0"/>
              <a:t>Otherwise a check is run to see if the user has stopped the E.A.R.S. if not the loop re-iterates.</a:t>
            </a:r>
          </a:p>
          <a:p>
            <a:endParaRPr lang="en-US" dirty="0" smtClean="0"/>
          </a:p>
          <a:p>
            <a:r>
              <a:rPr lang="en-US" dirty="0" smtClean="0"/>
              <a:t>PCM=</a:t>
            </a:r>
            <a:r>
              <a:rPr lang="en-US" baseline="0" dirty="0" smtClean="0"/>
              <a:t> Pulse code modulation</a:t>
            </a:r>
          </a:p>
          <a:p>
            <a:endParaRPr lang="en-US" baseline="0" dirty="0" smtClean="0"/>
          </a:p>
          <a:p>
            <a:r>
              <a:rPr lang="en-US" baseline="0" dirty="0" smtClean="0"/>
              <a:t>Unfortunately the new implementation is not as realistic as the previous version.</a:t>
            </a:r>
          </a:p>
          <a:p>
            <a:r>
              <a:rPr lang="en-US" baseline="0" dirty="0" smtClean="0"/>
              <a:t>The DirectSound library is able to shift the frequency of the audio being played. The sound files increment in engine speed every 100 rpm, without being able to shift the frequency the</a:t>
            </a:r>
          </a:p>
          <a:p>
            <a:r>
              <a:rPr lang="en-US" baseline="0" dirty="0" smtClean="0"/>
              <a:t>Result is a discontinuous playback.</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39</a:t>
            </a:fld>
            <a:endParaRPr lang="en-US"/>
          </a:p>
        </p:txBody>
      </p:sp>
    </p:spTree>
    <p:extLst>
      <p:ext uri="{BB962C8B-B14F-4D97-AF65-F5344CB8AC3E}">
        <p14:creationId xmlns:p14="http://schemas.microsoft.com/office/powerpoint/2010/main" val="63787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objectives for this project was to ……</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4</a:t>
            </a:fld>
            <a:endParaRPr lang="en-US"/>
          </a:p>
        </p:txBody>
      </p:sp>
    </p:spTree>
    <p:extLst>
      <p:ext uri="{BB962C8B-B14F-4D97-AF65-F5344CB8AC3E}">
        <p14:creationId xmlns:p14="http://schemas.microsoft.com/office/powerpoint/2010/main" val="30166531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a:t>
            </a:r>
            <a:r>
              <a:rPr lang="en-US" baseline="0" dirty="0" smtClean="0"/>
              <a:t> … … </a:t>
            </a:r>
            <a:endParaRPr lang="en-US" dirty="0" smtClean="0"/>
          </a:p>
        </p:txBody>
      </p:sp>
      <p:sp>
        <p:nvSpPr>
          <p:cNvPr id="4" name="Slide Number Placeholder 3"/>
          <p:cNvSpPr>
            <a:spLocks noGrp="1"/>
          </p:cNvSpPr>
          <p:nvPr>
            <p:ph type="sldNum" sz="quarter" idx="10"/>
          </p:nvPr>
        </p:nvSpPr>
        <p:spPr/>
        <p:txBody>
          <a:bodyPr/>
          <a:lstStyle/>
          <a:p>
            <a:fld id="{7DC7639C-6499-7144-91B1-8896ECF3900B}" type="slidenum">
              <a:rPr lang="en-US" smtClean="0"/>
              <a:t>40</a:t>
            </a:fld>
            <a:endParaRPr lang="en-US"/>
          </a:p>
        </p:txBody>
      </p:sp>
    </p:spTree>
    <p:extLst>
      <p:ext uri="{BB962C8B-B14F-4D97-AF65-F5344CB8AC3E}">
        <p14:creationId xmlns:p14="http://schemas.microsoft.com/office/powerpoint/2010/main" val="721632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there still require more work to be done.</a:t>
            </a:r>
          </a:p>
          <a:p>
            <a:r>
              <a:rPr lang="en-US" baseline="0" dirty="0" smtClean="0"/>
              <a:t>An I/O module is still needed to communicate to the vehicle’s states..</a:t>
            </a:r>
          </a:p>
          <a:p>
            <a:r>
              <a:rPr lang="en-US" baseline="0" dirty="0" smtClean="0"/>
              <a:t>Further testing is required to assess the current interior setup versus the recommendations</a:t>
            </a:r>
            <a:endParaRPr lang="en-US" dirty="0" smtClean="0"/>
          </a:p>
          <a:p>
            <a:r>
              <a:rPr lang="en-US" dirty="0" smtClean="0"/>
              <a:t>More work on the E.A.R.S needs to be done,</a:t>
            </a:r>
            <a:r>
              <a:rPr lang="en-US" baseline="0" dirty="0" smtClean="0"/>
              <a:t> also to possibly look into other more active methods of pedestrian safety, such as avoidance or driver alerts.</a:t>
            </a:r>
          </a:p>
          <a:p>
            <a:r>
              <a:rPr lang="en-US" baseline="0" dirty="0" smtClean="0"/>
              <a:t>The RPi currently, like the </a:t>
            </a:r>
            <a:r>
              <a:rPr lang="en-US" baseline="0" dirty="0" err="1" smtClean="0"/>
              <a:t>Eyebot</a:t>
            </a:r>
            <a:r>
              <a:rPr lang="en-US" baseline="0" dirty="0" smtClean="0"/>
              <a:t>, get its power cut when the ignition power is turned off. This could corrupt the SD Card, having said that the </a:t>
            </a:r>
            <a:r>
              <a:rPr lang="en-US" baseline="0" dirty="0" err="1" smtClean="0"/>
              <a:t>Rpi</a:t>
            </a:r>
            <a:r>
              <a:rPr lang="en-US" baseline="0" dirty="0" smtClean="0"/>
              <a:t> was designed without a power switch.</a:t>
            </a:r>
          </a:p>
          <a:p>
            <a:r>
              <a:rPr lang="en-US" dirty="0" smtClean="0"/>
              <a:t>Lastly, the touch</a:t>
            </a:r>
            <a:r>
              <a:rPr lang="en-US" baseline="0" dirty="0" smtClean="0"/>
              <a:t> screen of the Lotus should be moved to the center of the dashboard.</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41</a:t>
            </a:fld>
            <a:endParaRPr lang="en-US"/>
          </a:p>
        </p:txBody>
      </p:sp>
    </p:spTree>
    <p:extLst>
      <p:ext uri="{BB962C8B-B14F-4D97-AF65-F5344CB8AC3E}">
        <p14:creationId xmlns:p14="http://schemas.microsoft.com/office/powerpoint/2010/main" val="19016828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listening to my presentation,</a:t>
            </a:r>
            <a:r>
              <a:rPr lang="en-US" baseline="0" dirty="0" smtClean="0"/>
              <a:t> are there any questions?</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42</a:t>
            </a:fld>
            <a:endParaRPr lang="en-US"/>
          </a:p>
        </p:txBody>
      </p:sp>
    </p:spTree>
    <p:extLst>
      <p:ext uri="{BB962C8B-B14F-4D97-AF65-F5344CB8AC3E}">
        <p14:creationId xmlns:p14="http://schemas.microsoft.com/office/powerpoint/2010/main" val="294667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 to the facts explained earlier we need to have a well</a:t>
            </a:r>
            <a:r>
              <a:rPr lang="en-US" baseline="0" dirty="0" smtClean="0"/>
              <a:t> designed UI that allows the driver to view key information quickly, and to be able to interact with the interface with as little effort as possible.</a:t>
            </a:r>
          </a:p>
          <a:p>
            <a:r>
              <a:rPr lang="en-US" dirty="0" smtClean="0"/>
              <a:t>The</a:t>
            </a:r>
            <a:r>
              <a:rPr lang="en-US" baseline="0" dirty="0" smtClean="0"/>
              <a:t> raspberry pi is used due to it’s cost and size. The EyebotM6, which is designed in UWA, costs approximately $1000, while the raspberry pi costs approximately $50. </a:t>
            </a:r>
          </a:p>
          <a:p>
            <a:r>
              <a:rPr lang="en-US" baseline="0" dirty="0" smtClean="0"/>
              <a:t>The size of the raspberry pi is slightly smaller than the </a:t>
            </a:r>
            <a:r>
              <a:rPr lang="en-US" baseline="0" dirty="0" err="1" smtClean="0"/>
              <a:t>Eyebot</a:t>
            </a:r>
            <a:r>
              <a:rPr lang="en-US" baseline="0" dirty="0" smtClean="0"/>
              <a:t>, but significantly smaller than the Car PC being used in the Lotus. </a:t>
            </a:r>
          </a:p>
          <a:p>
            <a:r>
              <a:rPr lang="en-US" baseline="0" dirty="0" smtClean="0"/>
              <a:t>It is also less noisy than the car pc due to the lack of a fan.</a:t>
            </a:r>
          </a:p>
          <a:p>
            <a:r>
              <a:rPr lang="en-US" baseline="0" dirty="0" smtClean="0"/>
              <a:t>The E.A.R.S is an effort to improve pedestrian safety around </a:t>
            </a:r>
            <a:r>
              <a:rPr lang="en-US" baseline="0" dirty="0" err="1" smtClean="0"/>
              <a:t>Evs</a:t>
            </a:r>
            <a:r>
              <a:rPr lang="en-US" baseline="0" dirty="0" smtClean="0"/>
              <a:t>. </a:t>
            </a:r>
          </a:p>
          <a:p>
            <a:r>
              <a:rPr lang="en-US" baseline="0" dirty="0" smtClean="0"/>
              <a:t>I will touch on that more later.</a:t>
            </a:r>
          </a:p>
        </p:txBody>
      </p:sp>
      <p:sp>
        <p:nvSpPr>
          <p:cNvPr id="4" name="Slide Number Placeholder 3"/>
          <p:cNvSpPr>
            <a:spLocks noGrp="1"/>
          </p:cNvSpPr>
          <p:nvPr>
            <p:ph type="sldNum" sz="quarter" idx="10"/>
          </p:nvPr>
        </p:nvSpPr>
        <p:spPr/>
        <p:txBody>
          <a:bodyPr/>
          <a:lstStyle/>
          <a:p>
            <a:fld id="{7DC7639C-6499-7144-91B1-8896ECF3900B}" type="slidenum">
              <a:rPr lang="en-US" smtClean="0"/>
              <a:t>5</a:t>
            </a:fld>
            <a:endParaRPr lang="en-US"/>
          </a:p>
        </p:txBody>
      </p:sp>
    </p:spTree>
    <p:extLst>
      <p:ext uri="{BB962C8B-B14F-4D97-AF65-F5344CB8AC3E}">
        <p14:creationId xmlns:p14="http://schemas.microsoft.com/office/powerpoint/2010/main" val="3485968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initial plan was to keep</a:t>
            </a:r>
            <a:r>
              <a:rPr lang="en-US" baseline="0" dirty="0" smtClean="0"/>
              <a:t> the </a:t>
            </a:r>
            <a:r>
              <a:rPr lang="en-US" baseline="0" dirty="0" err="1" smtClean="0"/>
              <a:t>Eyebot</a:t>
            </a:r>
            <a:r>
              <a:rPr lang="en-US" baseline="0" dirty="0" smtClean="0"/>
              <a:t> in the Getz and only replace the Car PC in the lotus with the Raspberry Pi, that however was changed so that both vehicles will use the same system.</a:t>
            </a:r>
          </a:p>
          <a:p>
            <a:r>
              <a:rPr lang="en-US" baseline="0" dirty="0" smtClean="0"/>
              <a:t>As such I will not touch on improving </a:t>
            </a:r>
            <a:r>
              <a:rPr lang="en-US" baseline="0" dirty="0" err="1" smtClean="0"/>
              <a:t>Eyebot’s</a:t>
            </a:r>
            <a:r>
              <a:rPr lang="en-US" baseline="0" dirty="0" smtClean="0"/>
              <a:t> reliability in the presentation.</a:t>
            </a:r>
          </a:p>
          <a:p>
            <a:r>
              <a:rPr lang="en-US" dirty="0" smtClean="0"/>
              <a:t>First,</a:t>
            </a:r>
            <a:r>
              <a:rPr lang="en-US" baseline="0" dirty="0" smtClean="0"/>
              <a:t> the lotus’ GUI will need to be </a:t>
            </a:r>
            <a:r>
              <a:rPr lang="en-US" dirty="0" smtClean="0"/>
              <a:t>ported from Windows to the Linux environment used by the RPi</a:t>
            </a:r>
          </a:p>
          <a:p>
            <a:r>
              <a:rPr lang="en-US" dirty="0" smtClean="0"/>
              <a:t>Next is to </a:t>
            </a:r>
            <a:r>
              <a:rPr lang="en-US" dirty="0" err="1" smtClean="0"/>
              <a:t>standardise</a:t>
            </a:r>
            <a:r>
              <a:rPr lang="en-US" dirty="0" smtClean="0"/>
              <a:t> the layout</a:t>
            </a:r>
            <a:r>
              <a:rPr lang="en-US" baseline="0" dirty="0" smtClean="0"/>
              <a:t> and improve upon the </a:t>
            </a:r>
            <a:r>
              <a:rPr lang="en-US" baseline="0" dirty="0" err="1" smtClean="0"/>
              <a:t>gui</a:t>
            </a:r>
            <a:endParaRPr lang="en-US" dirty="0" smtClean="0"/>
          </a:p>
          <a:p>
            <a:r>
              <a:rPr lang="en-US" dirty="0" smtClean="0"/>
              <a:t>Next the GUI will have to be modified slightly for Getz due to certain factors</a:t>
            </a:r>
            <a:r>
              <a:rPr lang="en-US" baseline="0" dirty="0" smtClean="0"/>
              <a:t> such as l</a:t>
            </a:r>
            <a:r>
              <a:rPr lang="en-US" dirty="0" smtClean="0"/>
              <a:t>ower resolution, different BMS and the</a:t>
            </a:r>
            <a:r>
              <a:rPr lang="en-US" baseline="0" dirty="0" smtClean="0"/>
              <a:t> </a:t>
            </a:r>
            <a:r>
              <a:rPr lang="en-US" baseline="0" dirty="0" err="1" smtClean="0"/>
              <a:t>Powermate</a:t>
            </a:r>
            <a:endParaRPr lang="en-US" baseline="0" dirty="0" smtClean="0"/>
          </a:p>
          <a:p>
            <a:r>
              <a:rPr lang="en-US" baseline="0" dirty="0" smtClean="0"/>
              <a:t>We can then modify the GUIs in parallel for additional changes after.</a:t>
            </a:r>
          </a:p>
          <a:p>
            <a:r>
              <a:rPr lang="en-US" baseline="0" dirty="0" smtClean="0"/>
              <a:t>After installing the the </a:t>
            </a:r>
            <a:r>
              <a:rPr lang="en-US" baseline="0" dirty="0" err="1" smtClean="0"/>
              <a:t>RPi’s</a:t>
            </a:r>
            <a:r>
              <a:rPr lang="en-US" baseline="0" dirty="0" smtClean="0"/>
              <a:t> into the vehicles, we can then re-implement the E.A.R.S.</a:t>
            </a:r>
          </a:p>
          <a:p>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6</a:t>
            </a:fld>
            <a:endParaRPr lang="en-US"/>
          </a:p>
        </p:txBody>
      </p:sp>
    </p:spTree>
    <p:extLst>
      <p:ext uri="{BB962C8B-B14F-4D97-AF65-F5344CB8AC3E}">
        <p14:creationId xmlns:p14="http://schemas.microsoft.com/office/powerpoint/2010/main" val="171203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7</a:t>
            </a:fld>
            <a:endParaRPr lang="en-US"/>
          </a:p>
        </p:txBody>
      </p:sp>
    </p:spTree>
    <p:extLst>
      <p:ext uri="{BB962C8B-B14F-4D97-AF65-F5344CB8AC3E}">
        <p14:creationId xmlns:p14="http://schemas.microsoft.com/office/powerpoint/2010/main" val="99354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Raspberry Pi will be used in both vehicles.</a:t>
            </a:r>
          </a:p>
          <a:p>
            <a:r>
              <a:rPr lang="en-US" dirty="0" smtClean="0"/>
              <a:t>The</a:t>
            </a:r>
            <a:r>
              <a:rPr lang="en-US" baseline="0" dirty="0" smtClean="0"/>
              <a:t> </a:t>
            </a:r>
            <a:r>
              <a:rPr lang="en-US" baseline="0" dirty="0" err="1" smtClean="0"/>
              <a:t>Rpi</a:t>
            </a:r>
            <a:r>
              <a:rPr lang="en-US" baseline="0" dirty="0" smtClean="0"/>
              <a:t> has a 700Mhz processor. It boots and runs using an SD card, has HDMI and RCA Video Output, 2 USB ports and several GPIO pins.</a:t>
            </a:r>
          </a:p>
          <a:p>
            <a:r>
              <a:rPr lang="en-US" baseline="0" dirty="0" smtClean="0"/>
              <a:t>There’ll be 7” screens in both vehicles </a:t>
            </a:r>
            <a:r>
              <a:rPr lang="en-US" dirty="0" smtClean="0"/>
              <a:t>but a touchscreen</a:t>
            </a:r>
            <a:r>
              <a:rPr lang="en-US" baseline="0" dirty="0" smtClean="0"/>
              <a:t> for the Lotus, and a </a:t>
            </a:r>
            <a:r>
              <a:rPr lang="en-US" baseline="0" dirty="0" err="1" smtClean="0"/>
              <a:t>Powermate</a:t>
            </a:r>
            <a:r>
              <a:rPr lang="en-US" baseline="0" dirty="0" smtClean="0"/>
              <a:t> for the Getz</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8</a:t>
            </a:fld>
            <a:endParaRPr lang="en-US"/>
          </a:p>
        </p:txBody>
      </p:sp>
    </p:spTree>
    <p:extLst>
      <p:ext uri="{BB962C8B-B14F-4D97-AF65-F5344CB8AC3E}">
        <p14:creationId xmlns:p14="http://schemas.microsoft.com/office/powerpoint/2010/main" val="346041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6</a:t>
            </a:r>
            <a:r>
              <a:rPr lang="en-US" baseline="0" dirty="0" smtClean="0"/>
              <a:t> inputs are: 	Turning CW &amp; CCW</a:t>
            </a:r>
          </a:p>
          <a:p>
            <a:r>
              <a:rPr lang="en-US" baseline="0" dirty="0" smtClean="0"/>
              <a:t>			Press</a:t>
            </a:r>
          </a:p>
          <a:p>
            <a:r>
              <a:rPr lang="en-US" baseline="0" dirty="0" smtClean="0"/>
              <a:t>			Turning CW &amp; CCW while being pressed</a:t>
            </a:r>
          </a:p>
          <a:p>
            <a:r>
              <a:rPr lang="en-US" baseline="0" dirty="0" smtClean="0"/>
              <a:t>			Press and hold</a:t>
            </a:r>
          </a:p>
          <a:p>
            <a:r>
              <a:rPr lang="en-US" baseline="0" dirty="0" smtClean="0"/>
              <a:t>The device provides a type of tactile feed back for the user, </a:t>
            </a:r>
            <a:r>
              <a:rPr lang="en-US" dirty="0" smtClean="0"/>
              <a:t>the</a:t>
            </a:r>
            <a:r>
              <a:rPr lang="en-US" baseline="0" dirty="0" smtClean="0"/>
              <a:t> d</a:t>
            </a:r>
            <a:r>
              <a:rPr lang="en-US" dirty="0" smtClean="0"/>
              <a:t>isadvantage</a:t>
            </a:r>
            <a:r>
              <a:rPr lang="en-US" baseline="0" dirty="0" smtClean="0"/>
              <a:t> however is that it is </a:t>
            </a:r>
            <a:r>
              <a:rPr lang="en-US" baseline="0" dirty="0" err="1" smtClean="0"/>
              <a:t>stepless</a:t>
            </a:r>
            <a:r>
              <a:rPr lang="en-US" baseline="0" dirty="0" smtClean="0"/>
              <a:t>.</a:t>
            </a:r>
          </a:p>
          <a:p>
            <a:r>
              <a:rPr lang="en-US" baseline="0" dirty="0" smtClean="0"/>
              <a:t>So for each digital step a click sound effect is played to provide the user with audio feedback.</a:t>
            </a:r>
          </a:p>
          <a:p>
            <a:r>
              <a:rPr lang="en-US" baseline="0" dirty="0" smtClean="0"/>
              <a:t>It is more limiting than a touch screen but allows the user to navigate the simple GUI easily due to the audio feedback.</a:t>
            </a:r>
            <a:endParaRPr lang="en-US" dirty="0"/>
          </a:p>
        </p:txBody>
      </p:sp>
      <p:sp>
        <p:nvSpPr>
          <p:cNvPr id="4" name="Slide Number Placeholder 3"/>
          <p:cNvSpPr>
            <a:spLocks noGrp="1"/>
          </p:cNvSpPr>
          <p:nvPr>
            <p:ph type="sldNum" sz="quarter" idx="10"/>
          </p:nvPr>
        </p:nvSpPr>
        <p:spPr/>
        <p:txBody>
          <a:bodyPr/>
          <a:lstStyle/>
          <a:p>
            <a:fld id="{7DC7639C-6499-7144-91B1-8896ECF3900B}" type="slidenum">
              <a:rPr lang="en-US" smtClean="0"/>
              <a:t>9</a:t>
            </a:fld>
            <a:endParaRPr lang="en-US"/>
          </a:p>
        </p:txBody>
      </p:sp>
    </p:spTree>
    <p:extLst>
      <p:ext uri="{BB962C8B-B14F-4D97-AF65-F5344CB8AC3E}">
        <p14:creationId xmlns:p14="http://schemas.microsoft.com/office/powerpoint/2010/main" val="3514988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2069C06D-4ED8-42C6-905D-CA84CA1B6CBF}" type="datetime2">
              <a:rPr lang="en-US" smtClean="0"/>
              <a:t>Tuesday, 23 September 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76716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A56EEE0E-EDB0-4D84-86B0-50833DF22902}" type="datetime2">
              <a:rPr lang="en-US" smtClean="0"/>
              <a:t>Tuesday, 23 September 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3935567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5114372C-B5AB-4C39-B273-B99224EB4DD5}" type="datetime2">
              <a:rPr lang="en-US" smtClean="0"/>
              <a:t>Tuesday, 23 September 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145214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14CB1CAA-32CD-4B55-B92A-B8F0843CACF4}" type="datetime2">
              <a:rPr lang="en-US" smtClean="0"/>
              <a:t>Tuesday, 23 September 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56997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3AD8CDC4-3D19-4983-B478-82F6B8E5AB66}" type="datetime2">
              <a:rPr lang="en-US" smtClean="0"/>
              <a:t>Tuesday, 23 September 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3110522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84B82477-D5D3-4181-8C11-75D0F2433A87}" type="datetime2">
              <a:rPr lang="en-US" smtClean="0"/>
              <a:t>Tuesday, 23 September 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3931725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213E253B-1893-4367-8BAE-DF4BC10DC578}" type="datetime2">
              <a:rPr lang="en-US" smtClean="0"/>
              <a:t>Tuesday, 23 September 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3649268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8B62300D-25B3-4603-86C9-4CB776489F00}" type="datetime2">
              <a:rPr lang="en-US" smtClean="0"/>
              <a:t>Tuesday, 23 September 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130243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14AD9-FCC8-48B7-B85B-012A91320DFF}" type="datetime2">
              <a:rPr lang="en-US" smtClean="0"/>
              <a:t>Tuesday, 23 September 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6097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3182DC50-D5DB-4F94-B367-9876CD2C4012}" type="datetime2">
              <a:rPr lang="en-US" smtClean="0"/>
              <a:t>Tuesday, 23 September 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2089248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292EB412-E790-42EA-81FE-2925D3A43D91}" type="datetime2">
              <a:rPr lang="en-US" smtClean="0"/>
              <a:t>Tuesday, 23 September 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19134796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85921-A91A-409C-921C-0E0EC1E750EC}" type="datetime2">
              <a:rPr lang="en-US" smtClean="0"/>
              <a:t>Tuesday, 23 September 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2275119593"/>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Renewable Energy Vehicles’ User Interface</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Implementation of a Raspberry Pi </a:t>
            </a:r>
          </a:p>
          <a:p>
            <a:r>
              <a:rPr lang="en-US" dirty="0" smtClean="0"/>
              <a:t>&amp; </a:t>
            </a:r>
          </a:p>
          <a:p>
            <a:r>
              <a:rPr lang="en-US" dirty="0" smtClean="0"/>
              <a:t>Engine Audio Replication System</a:t>
            </a:r>
          </a:p>
          <a:p>
            <a:r>
              <a:rPr lang="en-US" sz="1900" dirty="0" smtClean="0"/>
              <a:t>By Gabriel Feng</a:t>
            </a:r>
            <a:endParaRPr lang="en-US" sz="1900" dirty="0"/>
          </a:p>
        </p:txBody>
      </p:sp>
    </p:spTree>
    <p:extLst>
      <p:ext uri="{BB962C8B-B14F-4D97-AF65-F5344CB8AC3E}">
        <p14:creationId xmlns:p14="http://schemas.microsoft.com/office/powerpoint/2010/main" val="37817104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 Eco Ergonomics</a:t>
            </a:r>
            <a:endParaRPr lang="en-US" dirty="0"/>
          </a:p>
        </p:txBody>
      </p:sp>
      <p:sp>
        <p:nvSpPr>
          <p:cNvPr id="3" name="Content Placeholder 2"/>
          <p:cNvSpPr>
            <a:spLocks noGrp="1"/>
          </p:cNvSpPr>
          <p:nvPr>
            <p:ph idx="1"/>
          </p:nvPr>
        </p:nvSpPr>
        <p:spPr>
          <a:xfrm>
            <a:off x="457200" y="1600200"/>
            <a:ext cx="4114800" cy="4525963"/>
          </a:xfrm>
        </p:spPr>
        <p:txBody>
          <a:bodyPr/>
          <a:lstStyle/>
          <a:p>
            <a:r>
              <a:rPr lang="en-US" dirty="0" smtClean="0"/>
              <a:t>Same position as the old </a:t>
            </a:r>
            <a:r>
              <a:rPr lang="en-US" dirty="0" err="1" smtClean="0"/>
              <a:t>Eyebot’s</a:t>
            </a:r>
            <a:r>
              <a:rPr lang="en-US" dirty="0" smtClean="0"/>
              <a:t> screen</a:t>
            </a:r>
          </a:p>
          <a:p>
            <a:r>
              <a:rPr lang="en-US" dirty="0" smtClean="0"/>
              <a:t>Not an ideal position.</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2506" y="2295409"/>
            <a:ext cx="4681493" cy="3120234"/>
          </a:xfrm>
          <a:prstGeom prst="rect">
            <a:avLst/>
          </a:prstGeom>
        </p:spPr>
      </p:pic>
    </p:spTree>
    <p:extLst>
      <p:ext uri="{BB962C8B-B14F-4D97-AF65-F5344CB8AC3E}">
        <p14:creationId xmlns:p14="http://schemas.microsoft.com/office/powerpoint/2010/main" val="7880537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 Eco Ergonomics</a:t>
            </a:r>
            <a:endParaRPr lang="en-US" dirty="0"/>
          </a:p>
        </p:txBody>
      </p:sp>
      <p:sp>
        <p:nvSpPr>
          <p:cNvPr id="3" name="Content Placeholder 2"/>
          <p:cNvSpPr>
            <a:spLocks noGrp="1"/>
          </p:cNvSpPr>
          <p:nvPr>
            <p:ph idx="1"/>
          </p:nvPr>
        </p:nvSpPr>
        <p:spPr>
          <a:xfrm>
            <a:off x="457200" y="1600200"/>
            <a:ext cx="4114800" cy="4525963"/>
          </a:xfrm>
        </p:spPr>
        <p:txBody>
          <a:bodyPr/>
          <a:lstStyle/>
          <a:p>
            <a:r>
              <a:rPr lang="en-US" dirty="0" smtClean="0">
                <a:solidFill>
                  <a:srgbClr val="A6A6A6"/>
                </a:solidFill>
              </a:rPr>
              <a:t>Same position as the old </a:t>
            </a:r>
            <a:r>
              <a:rPr lang="en-US" dirty="0" err="1" smtClean="0">
                <a:solidFill>
                  <a:srgbClr val="A6A6A6"/>
                </a:solidFill>
              </a:rPr>
              <a:t>Eyebot’s</a:t>
            </a:r>
            <a:r>
              <a:rPr lang="en-US" dirty="0" smtClean="0">
                <a:solidFill>
                  <a:srgbClr val="A6A6A6"/>
                </a:solidFill>
              </a:rPr>
              <a:t> screen</a:t>
            </a:r>
          </a:p>
          <a:p>
            <a:r>
              <a:rPr lang="en-US" dirty="0" smtClean="0">
                <a:solidFill>
                  <a:srgbClr val="A6A6A6"/>
                </a:solidFill>
              </a:rPr>
              <a:t>Not an ideal position</a:t>
            </a:r>
          </a:p>
          <a:p>
            <a:r>
              <a:rPr lang="en-US" dirty="0" smtClean="0"/>
              <a:t>Ideal position as shown</a:t>
            </a:r>
          </a:p>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2506" y="2295409"/>
            <a:ext cx="4681493" cy="3120234"/>
          </a:xfrm>
          <a:prstGeom prst="rect">
            <a:avLst/>
          </a:prstGeom>
        </p:spPr>
      </p:pic>
    </p:spTree>
    <p:extLst>
      <p:ext uri="{BB962C8B-B14F-4D97-AF65-F5344CB8AC3E}">
        <p14:creationId xmlns:p14="http://schemas.microsoft.com/office/powerpoint/2010/main" val="40341737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 </a:t>
            </a:r>
            <a:r>
              <a:rPr lang="en-US" dirty="0"/>
              <a:t>Eco </a:t>
            </a:r>
            <a:r>
              <a:rPr lang="en-US" dirty="0" smtClean="0"/>
              <a:t>Ergonomics</a:t>
            </a:r>
            <a:endParaRPr lang="en-US" dirty="0"/>
          </a:p>
        </p:txBody>
      </p:sp>
      <p:sp>
        <p:nvSpPr>
          <p:cNvPr id="4" name="Content Placeholder 3"/>
          <p:cNvSpPr>
            <a:spLocks noGrp="1"/>
          </p:cNvSpPr>
          <p:nvPr>
            <p:ph idx="1"/>
          </p:nvPr>
        </p:nvSpPr>
        <p:spPr/>
        <p:txBody>
          <a:bodyPr/>
          <a:lstStyle/>
          <a:p>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91" y="1449375"/>
            <a:ext cx="7220218" cy="4812302"/>
          </a:xfrm>
          <a:prstGeom prst="rect">
            <a:avLst/>
          </a:prstGeom>
        </p:spPr>
      </p:pic>
    </p:spTree>
    <p:extLst>
      <p:ext uri="{BB962C8B-B14F-4D97-AF65-F5344CB8AC3E}">
        <p14:creationId xmlns:p14="http://schemas.microsoft.com/office/powerpoint/2010/main" val="178980305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 </a:t>
            </a:r>
            <a:r>
              <a:rPr lang="en-US" dirty="0"/>
              <a:t>Eco </a:t>
            </a:r>
            <a:r>
              <a:rPr lang="en-US" dirty="0" smtClean="0"/>
              <a:t>Ergonomics</a:t>
            </a:r>
            <a:endParaRPr lang="en-US" dirty="0"/>
          </a:p>
        </p:txBody>
      </p:sp>
      <p:sp>
        <p:nvSpPr>
          <p:cNvPr id="3" name="Content Placeholder 2"/>
          <p:cNvSpPr>
            <a:spLocks noGrp="1"/>
          </p:cNvSpPr>
          <p:nvPr>
            <p:ph idx="1"/>
          </p:nvPr>
        </p:nvSpPr>
        <p:spPr>
          <a:xfrm>
            <a:off x="457200" y="1600200"/>
            <a:ext cx="4114800" cy="4525963"/>
          </a:xfrm>
        </p:spPr>
        <p:txBody>
          <a:bodyPr/>
          <a:lstStyle/>
          <a:p>
            <a:r>
              <a:rPr lang="en-US" dirty="0" smtClean="0">
                <a:solidFill>
                  <a:srgbClr val="A6A6A6"/>
                </a:solidFill>
              </a:rPr>
              <a:t>Same position as the old </a:t>
            </a:r>
            <a:r>
              <a:rPr lang="en-US" dirty="0" err="1" smtClean="0">
                <a:solidFill>
                  <a:srgbClr val="A6A6A6"/>
                </a:solidFill>
              </a:rPr>
              <a:t>Eyebot’s</a:t>
            </a:r>
            <a:r>
              <a:rPr lang="en-US" dirty="0" smtClean="0">
                <a:solidFill>
                  <a:srgbClr val="A6A6A6"/>
                </a:solidFill>
              </a:rPr>
              <a:t> screen</a:t>
            </a:r>
          </a:p>
          <a:p>
            <a:r>
              <a:rPr lang="en-US" dirty="0" smtClean="0">
                <a:solidFill>
                  <a:srgbClr val="A6A6A6"/>
                </a:solidFill>
              </a:rPr>
              <a:t>Not an ideal position</a:t>
            </a:r>
          </a:p>
          <a:p>
            <a:r>
              <a:rPr lang="en-US" dirty="0" smtClean="0">
                <a:solidFill>
                  <a:srgbClr val="A6A6A6"/>
                </a:solidFill>
              </a:rPr>
              <a:t>Ideal position as shown</a:t>
            </a:r>
          </a:p>
          <a:p>
            <a:r>
              <a:rPr lang="en-US" dirty="0" smtClean="0"/>
              <a:t>Approximately halves the glancing angle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2506" y="2295409"/>
            <a:ext cx="4681493" cy="3120233"/>
          </a:xfrm>
          <a:prstGeom prst="rect">
            <a:avLst/>
          </a:prstGeom>
        </p:spPr>
      </p:pic>
    </p:spTree>
    <p:extLst>
      <p:ext uri="{BB962C8B-B14F-4D97-AF65-F5344CB8AC3E}">
        <p14:creationId xmlns:p14="http://schemas.microsoft.com/office/powerpoint/2010/main" val="31640943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 </a:t>
            </a:r>
            <a:r>
              <a:rPr lang="en-US" dirty="0"/>
              <a:t>Eco </a:t>
            </a:r>
            <a:r>
              <a:rPr lang="en-US" dirty="0" smtClean="0"/>
              <a:t>Ergonomics</a:t>
            </a:r>
            <a:endParaRPr lang="en-US" dirty="0"/>
          </a:p>
        </p:txBody>
      </p:sp>
      <p:sp>
        <p:nvSpPr>
          <p:cNvPr id="3" name="Content Placeholder 2"/>
          <p:cNvSpPr>
            <a:spLocks noGrp="1"/>
          </p:cNvSpPr>
          <p:nvPr>
            <p:ph idx="1"/>
          </p:nvPr>
        </p:nvSpPr>
        <p:spPr>
          <a:xfrm>
            <a:off x="457200" y="1600200"/>
            <a:ext cx="4114800" cy="4525963"/>
          </a:xfrm>
        </p:spPr>
        <p:txBody>
          <a:bodyPr>
            <a:noAutofit/>
          </a:bodyPr>
          <a:lstStyle/>
          <a:p>
            <a:r>
              <a:rPr lang="en-US" dirty="0" smtClean="0">
                <a:solidFill>
                  <a:srgbClr val="A6A6A6"/>
                </a:solidFill>
              </a:rPr>
              <a:t>Ideal position as shown</a:t>
            </a:r>
          </a:p>
          <a:p>
            <a:r>
              <a:rPr lang="en-US" dirty="0" smtClean="0">
                <a:solidFill>
                  <a:srgbClr val="A6A6A6"/>
                </a:solidFill>
              </a:rPr>
              <a:t>Approximately halves the glancing angle</a:t>
            </a:r>
          </a:p>
          <a:p>
            <a:r>
              <a:rPr lang="en-US" dirty="0" smtClean="0"/>
              <a:t>Driver able to reach </a:t>
            </a:r>
            <a:r>
              <a:rPr lang="en-US" dirty="0" err="1" smtClean="0"/>
              <a:t>Powermate</a:t>
            </a:r>
            <a:endParaRPr lang="en-US" dirty="0" smtClean="0"/>
          </a:p>
          <a:p>
            <a:r>
              <a:rPr lang="en-US" dirty="0" smtClean="0"/>
              <a:t>Might not apply to everyone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2506" y="2295409"/>
            <a:ext cx="4681493" cy="3120233"/>
          </a:xfrm>
          <a:prstGeom prst="rect">
            <a:avLst/>
          </a:prstGeom>
        </p:spPr>
      </p:pic>
    </p:spTree>
    <p:extLst>
      <p:ext uri="{BB962C8B-B14F-4D97-AF65-F5344CB8AC3E}">
        <p14:creationId xmlns:p14="http://schemas.microsoft.com/office/powerpoint/2010/main" val="31451224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 </a:t>
            </a:r>
            <a:r>
              <a:rPr lang="en-US" dirty="0"/>
              <a:t>Eco </a:t>
            </a:r>
            <a:r>
              <a:rPr lang="en-US" dirty="0" smtClean="0"/>
              <a:t>Ergonomics</a:t>
            </a:r>
            <a:endParaRPr lang="en-US" dirty="0"/>
          </a:p>
        </p:txBody>
      </p:sp>
      <p:sp>
        <p:nvSpPr>
          <p:cNvPr id="3" name="Content Placeholder 2"/>
          <p:cNvSpPr>
            <a:spLocks noGrp="1"/>
          </p:cNvSpPr>
          <p:nvPr>
            <p:ph idx="1"/>
          </p:nvPr>
        </p:nvSpPr>
        <p:spPr>
          <a:xfrm>
            <a:off x="457200" y="1600200"/>
            <a:ext cx="4114800" cy="4525963"/>
          </a:xfrm>
        </p:spPr>
        <p:txBody>
          <a:bodyPr>
            <a:noAutofit/>
          </a:bodyPr>
          <a:lstStyle/>
          <a:p>
            <a:r>
              <a:rPr lang="en-US" dirty="0" smtClean="0">
                <a:solidFill>
                  <a:srgbClr val="A6A6A6"/>
                </a:solidFill>
              </a:rPr>
              <a:t>Driver able to reach </a:t>
            </a:r>
            <a:r>
              <a:rPr lang="en-US" dirty="0" err="1" smtClean="0">
                <a:solidFill>
                  <a:srgbClr val="A6A6A6"/>
                </a:solidFill>
              </a:rPr>
              <a:t>Powermate</a:t>
            </a:r>
            <a:endParaRPr lang="en-US" dirty="0" smtClean="0">
              <a:solidFill>
                <a:srgbClr val="A6A6A6"/>
              </a:solidFill>
            </a:endParaRPr>
          </a:p>
          <a:p>
            <a:r>
              <a:rPr lang="en-US" dirty="0" smtClean="0">
                <a:solidFill>
                  <a:srgbClr val="A6A6A6"/>
                </a:solidFill>
              </a:rPr>
              <a:t>Might not apply to everyone</a:t>
            </a:r>
          </a:p>
          <a:p>
            <a:r>
              <a:rPr lang="en-US" dirty="0" smtClean="0"/>
              <a:t>Better location for </a:t>
            </a:r>
            <a:r>
              <a:rPr lang="en-US" dirty="0" err="1" smtClean="0"/>
              <a:t>Powermate</a:t>
            </a:r>
            <a:endParaRPr lang="en-US" dirty="0" smtClean="0"/>
          </a:p>
          <a:p>
            <a:r>
              <a:rPr lang="en-US" dirty="0" smtClean="0"/>
              <a:t>Disadvantage of retrofitting</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5715" y="1417639"/>
            <a:ext cx="3380571" cy="5072094"/>
          </a:xfrm>
          <a:prstGeom prst="rect">
            <a:avLst/>
          </a:prstGeom>
        </p:spPr>
      </p:pic>
    </p:spTree>
    <p:extLst>
      <p:ext uri="{BB962C8B-B14F-4D97-AF65-F5344CB8AC3E}">
        <p14:creationId xmlns:p14="http://schemas.microsoft.com/office/powerpoint/2010/main" val="7025363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 </a:t>
            </a:r>
            <a:r>
              <a:rPr lang="en-US" dirty="0"/>
              <a:t>Racer </a:t>
            </a:r>
            <a:r>
              <a:rPr lang="en-US" dirty="0" smtClean="0"/>
              <a:t>Ergonomics</a:t>
            </a:r>
            <a:endParaRPr lang="en-US" dirty="0"/>
          </a:p>
        </p:txBody>
      </p:sp>
      <p:sp>
        <p:nvSpPr>
          <p:cNvPr id="3" name="Content Placeholder 2"/>
          <p:cNvSpPr>
            <a:spLocks noGrp="1"/>
          </p:cNvSpPr>
          <p:nvPr>
            <p:ph idx="1"/>
          </p:nvPr>
        </p:nvSpPr>
        <p:spPr>
          <a:xfrm>
            <a:off x="457200" y="1600200"/>
            <a:ext cx="4114800" cy="4525963"/>
          </a:xfrm>
        </p:spPr>
        <p:txBody>
          <a:bodyPr>
            <a:noAutofit/>
          </a:bodyPr>
          <a:lstStyle/>
          <a:p>
            <a:r>
              <a:rPr lang="en-US" dirty="0" smtClean="0"/>
              <a:t>Touchscreen stayed in the same position</a:t>
            </a:r>
          </a:p>
          <a:p>
            <a:r>
              <a:rPr lang="en-US" dirty="0" smtClean="0"/>
              <a:t>Not ideal</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87" y="2249714"/>
            <a:ext cx="4833314" cy="3220195"/>
          </a:xfrm>
          <a:prstGeom prst="rect">
            <a:avLst/>
          </a:prstGeom>
        </p:spPr>
      </p:pic>
    </p:spTree>
    <p:extLst>
      <p:ext uri="{BB962C8B-B14F-4D97-AF65-F5344CB8AC3E}">
        <p14:creationId xmlns:p14="http://schemas.microsoft.com/office/powerpoint/2010/main" val="309638253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 </a:t>
            </a:r>
            <a:r>
              <a:rPr lang="en-US" dirty="0"/>
              <a:t>Racer </a:t>
            </a:r>
            <a:r>
              <a:rPr lang="en-US" dirty="0" smtClean="0"/>
              <a:t>Ergonomics</a:t>
            </a:r>
            <a:endParaRPr lang="en-US" dirty="0"/>
          </a:p>
        </p:txBody>
      </p:sp>
      <p:sp>
        <p:nvSpPr>
          <p:cNvPr id="4" name="Content Placeholder 3"/>
          <p:cNvSpPr>
            <a:spLocks noGrp="1"/>
          </p:cNvSpPr>
          <p:nvPr>
            <p:ph idx="1"/>
          </p:nvPr>
        </p:nvSpPr>
        <p:spPr/>
        <p:txBody>
          <a:bodyPr/>
          <a:lstStyle/>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92" y="1449375"/>
            <a:ext cx="7220215" cy="4812302"/>
          </a:xfrm>
          <a:prstGeom prst="rect">
            <a:avLst/>
          </a:prstGeom>
        </p:spPr>
      </p:pic>
    </p:spTree>
    <p:extLst>
      <p:ext uri="{BB962C8B-B14F-4D97-AF65-F5344CB8AC3E}">
        <p14:creationId xmlns:p14="http://schemas.microsoft.com/office/powerpoint/2010/main" val="34976464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 </a:t>
            </a:r>
            <a:r>
              <a:rPr lang="en-US" dirty="0"/>
              <a:t>Racer </a:t>
            </a:r>
            <a:r>
              <a:rPr lang="en-US" dirty="0" smtClean="0"/>
              <a:t>Ergonomics</a:t>
            </a:r>
            <a:endParaRPr lang="en-US" dirty="0"/>
          </a:p>
        </p:txBody>
      </p:sp>
      <p:sp>
        <p:nvSpPr>
          <p:cNvPr id="3" name="Content Placeholder 2"/>
          <p:cNvSpPr>
            <a:spLocks noGrp="1"/>
          </p:cNvSpPr>
          <p:nvPr>
            <p:ph idx="1"/>
          </p:nvPr>
        </p:nvSpPr>
        <p:spPr>
          <a:xfrm>
            <a:off x="457200" y="1600200"/>
            <a:ext cx="4114800" cy="4525963"/>
          </a:xfrm>
        </p:spPr>
        <p:txBody>
          <a:bodyPr>
            <a:noAutofit/>
          </a:bodyPr>
          <a:lstStyle/>
          <a:p>
            <a:r>
              <a:rPr lang="en-US" dirty="0" smtClean="0">
                <a:solidFill>
                  <a:srgbClr val="A6A6A6"/>
                </a:solidFill>
              </a:rPr>
              <a:t>Touchscreen stayed in the same position</a:t>
            </a:r>
          </a:p>
          <a:p>
            <a:r>
              <a:rPr lang="en-US" dirty="0" smtClean="0">
                <a:solidFill>
                  <a:srgbClr val="A6A6A6"/>
                </a:solidFill>
              </a:rPr>
              <a:t>Not ideal</a:t>
            </a:r>
          </a:p>
          <a:p>
            <a:r>
              <a:rPr lang="en-US" dirty="0" smtClean="0"/>
              <a:t>Not able to reach without lifting shoulder off the seat</a:t>
            </a:r>
          </a:p>
          <a:p>
            <a:r>
              <a:rPr lang="en-US" dirty="0" smtClean="0"/>
              <a:t>Might not apply to everyone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454" y="2302936"/>
            <a:ext cx="4673546" cy="3113752"/>
          </a:xfrm>
          <a:prstGeom prst="rect">
            <a:avLst/>
          </a:prstGeom>
        </p:spPr>
      </p:pic>
    </p:spTree>
    <p:extLst>
      <p:ext uri="{BB962C8B-B14F-4D97-AF65-F5344CB8AC3E}">
        <p14:creationId xmlns:p14="http://schemas.microsoft.com/office/powerpoint/2010/main" val="697158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 </a:t>
            </a:r>
            <a:r>
              <a:rPr lang="en-US" dirty="0"/>
              <a:t>Racer </a:t>
            </a:r>
            <a:r>
              <a:rPr lang="en-US" dirty="0" smtClean="0"/>
              <a:t>Ergonomics</a:t>
            </a:r>
            <a:endParaRPr lang="en-US" dirty="0"/>
          </a:p>
        </p:txBody>
      </p:sp>
      <p:sp>
        <p:nvSpPr>
          <p:cNvPr id="3" name="Content Placeholder 2"/>
          <p:cNvSpPr>
            <a:spLocks noGrp="1"/>
          </p:cNvSpPr>
          <p:nvPr>
            <p:ph idx="1"/>
          </p:nvPr>
        </p:nvSpPr>
        <p:spPr>
          <a:xfrm>
            <a:off x="457200" y="1600200"/>
            <a:ext cx="4114800" cy="4525963"/>
          </a:xfrm>
        </p:spPr>
        <p:txBody>
          <a:bodyPr>
            <a:noAutofit/>
          </a:bodyPr>
          <a:lstStyle/>
          <a:p>
            <a:r>
              <a:rPr lang="en-US" sz="3000" dirty="0" smtClean="0">
                <a:solidFill>
                  <a:srgbClr val="A6A6A6"/>
                </a:solidFill>
              </a:rPr>
              <a:t>Not </a:t>
            </a:r>
            <a:r>
              <a:rPr lang="en-US" sz="3000" dirty="0">
                <a:solidFill>
                  <a:srgbClr val="A6A6A6"/>
                </a:solidFill>
              </a:rPr>
              <a:t>able to reach without lifting shoulder off the seat</a:t>
            </a:r>
          </a:p>
          <a:p>
            <a:r>
              <a:rPr lang="en-US" sz="3000" dirty="0">
                <a:solidFill>
                  <a:srgbClr val="A6A6A6"/>
                </a:solidFill>
              </a:rPr>
              <a:t>Might not apply to </a:t>
            </a:r>
            <a:r>
              <a:rPr lang="en-US" sz="3000" dirty="0" smtClean="0">
                <a:solidFill>
                  <a:srgbClr val="A6A6A6"/>
                </a:solidFill>
              </a:rPr>
              <a:t>everyone</a:t>
            </a:r>
          </a:p>
          <a:p>
            <a:r>
              <a:rPr lang="en-US" sz="3000" dirty="0" smtClean="0"/>
              <a:t>Ideal positions as shown</a:t>
            </a:r>
          </a:p>
          <a:p>
            <a:r>
              <a:rPr lang="en-US" sz="3000" dirty="0" smtClean="0"/>
              <a:t>Easier to reach and again reducing glance angle</a:t>
            </a:r>
            <a:endParaRPr lang="en-US" sz="3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87" y="2249714"/>
            <a:ext cx="4833314" cy="3220195"/>
          </a:xfrm>
          <a:prstGeom prst="rect">
            <a:avLst/>
          </a:prstGeom>
        </p:spPr>
      </p:pic>
    </p:spTree>
    <p:extLst>
      <p:ext uri="{BB962C8B-B14F-4D97-AF65-F5344CB8AC3E}">
        <p14:creationId xmlns:p14="http://schemas.microsoft.com/office/powerpoint/2010/main" val="1142672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Vehicular Safety Through </a:t>
            </a:r>
            <a:r>
              <a:rPr lang="en-US" dirty="0"/>
              <a:t>E</a:t>
            </a:r>
            <a:r>
              <a:rPr lang="en-US" dirty="0" smtClean="0"/>
              <a:t>rgonomics	</a:t>
            </a:r>
            <a:endParaRPr lang="en-US" dirty="0"/>
          </a:p>
        </p:txBody>
      </p:sp>
      <p:sp>
        <p:nvSpPr>
          <p:cNvPr id="3" name="Content Placeholder 2"/>
          <p:cNvSpPr>
            <a:spLocks noGrp="1"/>
          </p:cNvSpPr>
          <p:nvPr>
            <p:ph idx="1"/>
          </p:nvPr>
        </p:nvSpPr>
        <p:spPr/>
        <p:txBody>
          <a:bodyPr/>
          <a:lstStyle/>
          <a:p>
            <a:r>
              <a:rPr lang="en-US" dirty="0"/>
              <a:t>Human Machine Interaction (HMI)</a:t>
            </a:r>
          </a:p>
          <a:p>
            <a:r>
              <a:rPr lang="en-US" dirty="0" smtClean="0"/>
              <a:t>Physical </a:t>
            </a:r>
            <a:r>
              <a:rPr lang="en-US" dirty="0"/>
              <a:t>ergonomics</a:t>
            </a:r>
          </a:p>
          <a:p>
            <a:r>
              <a:rPr lang="en-US" dirty="0" smtClean="0"/>
              <a:t>Road Traffic (Vehicle Standards) Rules 2002</a:t>
            </a:r>
          </a:p>
          <a:p>
            <a:r>
              <a:rPr lang="en-US" dirty="0" smtClean="0"/>
              <a:t>BMW</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079659" y="3882208"/>
            <a:ext cx="5338626" cy="2716370"/>
          </a:xfrm>
          <a:prstGeom prst="rect">
            <a:avLst/>
          </a:prstGeom>
          <a:noFill/>
          <a:ln>
            <a:noFill/>
          </a:ln>
        </p:spPr>
      </p:pic>
      <p:sp>
        <p:nvSpPr>
          <p:cNvPr id="5" name="TextBox 4"/>
          <p:cNvSpPr txBox="1"/>
          <p:nvPr/>
        </p:nvSpPr>
        <p:spPr>
          <a:xfrm>
            <a:off x="4698989" y="6581001"/>
            <a:ext cx="1799003" cy="246221"/>
          </a:xfrm>
          <a:prstGeom prst="rect">
            <a:avLst/>
          </a:prstGeom>
          <a:noFill/>
        </p:spPr>
        <p:txBody>
          <a:bodyPr wrap="none" rtlCol="0">
            <a:spAutoFit/>
          </a:bodyPr>
          <a:lstStyle/>
          <a:p>
            <a:r>
              <a:rPr lang="en-US" sz="1000" dirty="0" smtClean="0"/>
              <a:t>Image: </a:t>
            </a:r>
            <a:r>
              <a:rPr lang="en-US" sz="1000" dirty="0" err="1"/>
              <a:t>Niedermaier</a:t>
            </a:r>
            <a:r>
              <a:rPr lang="en-US" sz="1000" dirty="0"/>
              <a:t> et al. 2009</a:t>
            </a:r>
            <a:r>
              <a:rPr lang="en-AU" sz="1000" dirty="0"/>
              <a:t> </a:t>
            </a:r>
            <a:endParaRPr lang="en-US" sz="1000" dirty="0"/>
          </a:p>
        </p:txBody>
      </p:sp>
    </p:spTree>
    <p:extLst>
      <p:ext uri="{BB962C8B-B14F-4D97-AF65-F5344CB8AC3E}">
        <p14:creationId xmlns:p14="http://schemas.microsoft.com/office/powerpoint/2010/main" val="297532225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Driver Distraction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Japan Automobile Manufacturer’s Association</a:t>
            </a:r>
          </a:p>
          <a:p>
            <a:r>
              <a:rPr lang="en-US" dirty="0" smtClean="0"/>
              <a:t>Objectively measured</a:t>
            </a:r>
          </a:p>
          <a:p>
            <a:pPr lvl="1"/>
            <a:r>
              <a:rPr lang="en-US" dirty="0" smtClean="0"/>
              <a:t>Total glance time</a:t>
            </a:r>
          </a:p>
          <a:p>
            <a:pPr lvl="1"/>
            <a:r>
              <a:rPr lang="en-US" dirty="0" smtClean="0"/>
              <a:t>Vehicle’s lateral displacement</a:t>
            </a:r>
          </a:p>
          <a:p>
            <a:pPr lvl="1"/>
            <a:r>
              <a:rPr lang="en-US" dirty="0" smtClean="0"/>
              <a:t>Speed</a:t>
            </a:r>
          </a:p>
          <a:p>
            <a:pPr lvl="1"/>
            <a:r>
              <a:rPr lang="en-US" dirty="0" smtClean="0"/>
              <a:t>Steering angle</a:t>
            </a:r>
          </a:p>
          <a:p>
            <a:pPr lvl="1"/>
            <a:r>
              <a:rPr lang="en-US" dirty="0" smtClean="0"/>
              <a:t>Accelerator operation</a:t>
            </a:r>
          </a:p>
          <a:p>
            <a:pPr lvl="1"/>
            <a:r>
              <a:rPr lang="en-US" dirty="0" smtClean="0"/>
              <a:t>Lateral acceleration</a:t>
            </a:r>
          </a:p>
          <a:p>
            <a:r>
              <a:rPr lang="en-US" dirty="0" smtClean="0"/>
              <a:t>Touchscreen, joystick, remote control and rotary knob</a:t>
            </a:r>
            <a:endParaRPr lang="en-US" dirty="0"/>
          </a:p>
        </p:txBody>
      </p:sp>
    </p:spTree>
    <p:extLst>
      <p:ext uri="{BB962C8B-B14F-4D97-AF65-F5344CB8AC3E}">
        <p14:creationId xmlns:p14="http://schemas.microsoft.com/office/powerpoint/2010/main" val="1411503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REV Eco GUI</a:t>
            </a:r>
            <a:endParaRPr lang="en-US" dirty="0"/>
          </a:p>
        </p:txBody>
      </p:sp>
      <p:sp>
        <p:nvSpPr>
          <p:cNvPr id="3" name="Content Placeholder 2"/>
          <p:cNvSpPr>
            <a:spLocks noGrp="1"/>
          </p:cNvSpPr>
          <p:nvPr>
            <p:ph idx="1"/>
          </p:nvPr>
        </p:nvSpPr>
        <p:spPr/>
        <p:txBody>
          <a:bodyPr numCol="2">
            <a:normAutofit lnSpcReduction="10000"/>
          </a:bodyPr>
          <a:lstStyle/>
          <a:p>
            <a:r>
              <a:rPr lang="en-US" dirty="0" smtClean="0"/>
              <a:t>Written in C++</a:t>
            </a:r>
          </a:p>
          <a:p>
            <a:r>
              <a:rPr lang="en-US" dirty="0" smtClean="0"/>
              <a:t>Battery state and current</a:t>
            </a:r>
          </a:p>
          <a:p>
            <a:r>
              <a:rPr lang="en-US" dirty="0"/>
              <a:t>Money saved</a:t>
            </a:r>
          </a:p>
          <a:p>
            <a:r>
              <a:rPr lang="en-US" dirty="0" smtClean="0"/>
              <a:t>Maps</a:t>
            </a:r>
          </a:p>
          <a:p>
            <a:r>
              <a:rPr lang="en-US" dirty="0" smtClean="0"/>
              <a:t>Trip computer</a:t>
            </a:r>
          </a:p>
          <a:p>
            <a:r>
              <a:rPr lang="en-US" dirty="0" smtClean="0"/>
              <a:t>Logger</a:t>
            </a:r>
          </a:p>
          <a:p>
            <a:r>
              <a:rPr lang="en-US" dirty="0" smtClean="0"/>
              <a:t>Digital I/O</a:t>
            </a:r>
            <a:endParaRPr lang="en-US" dirty="0"/>
          </a:p>
        </p:txBody>
      </p:sp>
      <p:pic>
        <p:nvPicPr>
          <p:cNvPr id="4" name="Picture 3"/>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4765900" y="2235155"/>
            <a:ext cx="3920900" cy="2400345"/>
          </a:xfrm>
          <a:prstGeom prst="rect">
            <a:avLst/>
          </a:prstGeom>
          <a:noFill/>
          <a:ln>
            <a:noFill/>
          </a:ln>
        </p:spPr>
      </p:pic>
      <p:sp>
        <p:nvSpPr>
          <p:cNvPr id="5" name="TextBox 4"/>
          <p:cNvSpPr txBox="1"/>
          <p:nvPr/>
        </p:nvSpPr>
        <p:spPr>
          <a:xfrm>
            <a:off x="5872615" y="4635500"/>
            <a:ext cx="1710725" cy="276999"/>
          </a:xfrm>
          <a:prstGeom prst="rect">
            <a:avLst/>
          </a:prstGeom>
          <a:noFill/>
        </p:spPr>
        <p:txBody>
          <a:bodyPr wrap="none" rtlCol="0">
            <a:spAutoFit/>
          </a:bodyPr>
          <a:lstStyle/>
          <a:p>
            <a:r>
              <a:rPr lang="en-US" sz="1200" dirty="0" smtClean="0"/>
              <a:t>Image: </a:t>
            </a:r>
            <a:r>
              <a:rPr lang="en-US" sz="1200" dirty="0" err="1" smtClean="0"/>
              <a:t>Trepp</a:t>
            </a:r>
            <a:r>
              <a:rPr lang="en-US" sz="1200" dirty="0" smtClean="0"/>
              <a:t> 2011, p.73</a:t>
            </a:r>
            <a:endParaRPr lang="en-US" sz="1200" dirty="0"/>
          </a:p>
        </p:txBody>
      </p:sp>
    </p:spTree>
    <p:extLst>
      <p:ext uri="{BB962C8B-B14F-4D97-AF65-F5344CB8AC3E}">
        <p14:creationId xmlns:p14="http://schemas.microsoft.com/office/powerpoint/2010/main" val="318841754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REV Eco GUI Issues</a:t>
            </a:r>
            <a:endParaRPr lang="en-US" dirty="0"/>
          </a:p>
        </p:txBody>
      </p:sp>
      <p:sp>
        <p:nvSpPr>
          <p:cNvPr id="3" name="Content Placeholder 2"/>
          <p:cNvSpPr>
            <a:spLocks noGrp="1"/>
          </p:cNvSpPr>
          <p:nvPr>
            <p:ph idx="1"/>
          </p:nvPr>
        </p:nvSpPr>
        <p:spPr>
          <a:xfrm>
            <a:off x="457200" y="1600200"/>
            <a:ext cx="4308700" cy="4525963"/>
          </a:xfrm>
        </p:spPr>
        <p:txBody>
          <a:bodyPr numCol="1">
            <a:normAutofit fontScale="92500" lnSpcReduction="10000"/>
          </a:bodyPr>
          <a:lstStyle/>
          <a:p>
            <a:r>
              <a:rPr lang="en-US" dirty="0" err="1" smtClean="0"/>
              <a:t>Colour</a:t>
            </a:r>
            <a:endParaRPr lang="en-US" dirty="0" smtClean="0"/>
          </a:p>
          <a:p>
            <a:r>
              <a:rPr lang="en-US" dirty="0" smtClean="0"/>
              <a:t>Buttons ineffectively laid out</a:t>
            </a:r>
          </a:p>
          <a:p>
            <a:r>
              <a:rPr lang="en-US" dirty="0" smtClean="0"/>
              <a:t>Digital I/O not being used effectively</a:t>
            </a:r>
          </a:p>
          <a:p>
            <a:r>
              <a:rPr lang="en-US" dirty="0" smtClean="0"/>
              <a:t>Size</a:t>
            </a:r>
          </a:p>
          <a:p>
            <a:r>
              <a:rPr lang="en-US" dirty="0" smtClean="0"/>
              <a:t>System get corrupted</a:t>
            </a:r>
          </a:p>
          <a:p>
            <a:r>
              <a:rPr lang="en-US" dirty="0" smtClean="0"/>
              <a:t>Location</a:t>
            </a:r>
          </a:p>
          <a:p>
            <a:r>
              <a:rPr lang="en-US" dirty="0" smtClean="0"/>
              <a:t>Expensive</a:t>
            </a:r>
          </a:p>
          <a:p>
            <a:endParaRPr lang="en-US" dirty="0" smtClean="0"/>
          </a:p>
        </p:txBody>
      </p:sp>
      <p:pic>
        <p:nvPicPr>
          <p:cNvPr id="4" name="Picture 3"/>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4765900" y="2235155"/>
            <a:ext cx="3920900" cy="2400345"/>
          </a:xfrm>
          <a:prstGeom prst="rect">
            <a:avLst/>
          </a:prstGeom>
          <a:noFill/>
          <a:ln>
            <a:noFill/>
          </a:ln>
        </p:spPr>
      </p:pic>
      <p:sp>
        <p:nvSpPr>
          <p:cNvPr id="5" name="TextBox 4"/>
          <p:cNvSpPr txBox="1"/>
          <p:nvPr/>
        </p:nvSpPr>
        <p:spPr>
          <a:xfrm>
            <a:off x="5872615" y="4635500"/>
            <a:ext cx="1710725" cy="276999"/>
          </a:xfrm>
          <a:prstGeom prst="rect">
            <a:avLst/>
          </a:prstGeom>
          <a:noFill/>
        </p:spPr>
        <p:txBody>
          <a:bodyPr wrap="none" rtlCol="0">
            <a:spAutoFit/>
          </a:bodyPr>
          <a:lstStyle/>
          <a:p>
            <a:r>
              <a:rPr lang="en-US" sz="1200" dirty="0" smtClean="0"/>
              <a:t>Image: </a:t>
            </a:r>
            <a:r>
              <a:rPr lang="en-US" sz="1200" dirty="0" err="1" smtClean="0"/>
              <a:t>Trepp</a:t>
            </a:r>
            <a:r>
              <a:rPr lang="en-US" sz="1200" dirty="0" smtClean="0"/>
              <a:t> 2011, p.73</a:t>
            </a:r>
            <a:endParaRPr lang="en-US" sz="1200" dirty="0"/>
          </a:p>
        </p:txBody>
      </p:sp>
    </p:spTree>
    <p:extLst>
      <p:ext uri="{BB962C8B-B14F-4D97-AF65-F5344CB8AC3E}">
        <p14:creationId xmlns:p14="http://schemas.microsoft.com/office/powerpoint/2010/main" val="63283832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REV Racer GUI</a:t>
            </a:r>
            <a:endParaRPr lang="en-US" dirty="0"/>
          </a:p>
        </p:txBody>
      </p:sp>
      <p:sp>
        <p:nvSpPr>
          <p:cNvPr id="3" name="Content Placeholder 2"/>
          <p:cNvSpPr>
            <a:spLocks noGrp="1"/>
          </p:cNvSpPr>
          <p:nvPr>
            <p:ph idx="1"/>
          </p:nvPr>
        </p:nvSpPr>
        <p:spPr>
          <a:xfrm>
            <a:off x="457200" y="1600200"/>
            <a:ext cx="4106056" cy="4525963"/>
          </a:xfrm>
        </p:spPr>
        <p:txBody>
          <a:bodyPr numCol="1">
            <a:normAutofit fontScale="92500" lnSpcReduction="10000"/>
          </a:bodyPr>
          <a:lstStyle/>
          <a:p>
            <a:r>
              <a:rPr lang="en-US" dirty="0" smtClean="0"/>
              <a:t>Written in C++ for </a:t>
            </a:r>
            <a:r>
              <a:rPr lang="en-US" dirty="0"/>
              <a:t>Windows, </a:t>
            </a:r>
            <a:r>
              <a:rPr lang="en-US" dirty="0" err="1"/>
              <a:t>Qt</a:t>
            </a:r>
            <a:r>
              <a:rPr lang="en-US" dirty="0"/>
              <a:t> library </a:t>
            </a:r>
            <a:endParaRPr lang="en-US" dirty="0" smtClean="0"/>
          </a:p>
          <a:p>
            <a:r>
              <a:rPr lang="en-US" dirty="0" smtClean="0"/>
              <a:t>Detailed battery view</a:t>
            </a:r>
          </a:p>
          <a:p>
            <a:r>
              <a:rPr lang="en-US" dirty="0" smtClean="0"/>
              <a:t>Maps</a:t>
            </a:r>
          </a:p>
          <a:p>
            <a:r>
              <a:rPr lang="en-US" dirty="0"/>
              <a:t>Music</a:t>
            </a:r>
          </a:p>
          <a:p>
            <a:r>
              <a:rPr lang="en-US" dirty="0" smtClean="0"/>
              <a:t>Main Roads twitter feed</a:t>
            </a:r>
          </a:p>
          <a:p>
            <a:r>
              <a:rPr lang="en-US" dirty="0" smtClean="0"/>
              <a:t>Trip computer</a:t>
            </a:r>
          </a:p>
          <a:p>
            <a:r>
              <a:rPr lang="en-US" dirty="0" smtClean="0"/>
              <a:t>Logger</a:t>
            </a:r>
            <a:endParaRPr lang="en-US" dirty="0"/>
          </a:p>
        </p:txBody>
      </p:sp>
      <p:pic>
        <p:nvPicPr>
          <p:cNvPr id="5" name="Picture 4" descr="Macintosh HD:Users:Gabriel:Documents:Dropbox:Figures:Comparison OLD.png"/>
          <p:cNvPicPr/>
          <p:nvPr/>
        </p:nvPicPr>
        <p:blipFill>
          <a:blip r:embed="rId3">
            <a:extLst>
              <a:ext uri="{28A0092B-C50C-407E-A947-70E740481C1C}">
                <a14:useLocalDpi xmlns:a14="http://schemas.microsoft.com/office/drawing/2010/main" val="0"/>
              </a:ext>
            </a:extLst>
          </a:blip>
          <a:srcRect/>
          <a:stretch>
            <a:fillRect/>
          </a:stretch>
        </p:blipFill>
        <p:spPr bwMode="auto">
          <a:xfrm>
            <a:off x="4822825" y="2110422"/>
            <a:ext cx="3863975" cy="2637155"/>
          </a:xfrm>
          <a:prstGeom prst="rect">
            <a:avLst/>
          </a:prstGeom>
          <a:noFill/>
          <a:ln>
            <a:noFill/>
          </a:ln>
        </p:spPr>
      </p:pic>
    </p:spTree>
    <p:extLst>
      <p:ext uri="{BB962C8B-B14F-4D97-AF65-F5344CB8AC3E}">
        <p14:creationId xmlns:p14="http://schemas.microsoft.com/office/powerpoint/2010/main" val="28041649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Redesigned GUI</a:t>
            </a:r>
            <a:endParaRPr lang="en-US" dirty="0"/>
          </a:p>
        </p:txBody>
      </p:sp>
      <p:sp>
        <p:nvSpPr>
          <p:cNvPr id="3" name="Content Placeholder 2"/>
          <p:cNvSpPr>
            <a:spLocks noGrp="1"/>
          </p:cNvSpPr>
          <p:nvPr>
            <p:ph idx="1"/>
          </p:nvPr>
        </p:nvSpPr>
        <p:spPr/>
        <p:txBody>
          <a:bodyPr/>
          <a:lstStyle/>
          <a:p>
            <a:r>
              <a:rPr lang="en-US" dirty="0" smtClean="0"/>
              <a:t>Used on both vehicles</a:t>
            </a:r>
            <a:endParaRPr lang="en-US" dirty="0"/>
          </a:p>
        </p:txBody>
      </p:sp>
      <p:pic>
        <p:nvPicPr>
          <p:cNvPr id="5" name="Picture 4" descr="Comparison 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827" y="2249322"/>
            <a:ext cx="6778586" cy="4545178"/>
          </a:xfrm>
          <a:prstGeom prst="rect">
            <a:avLst/>
          </a:prstGeom>
        </p:spPr>
      </p:pic>
    </p:spTree>
    <p:extLst>
      <p:ext uri="{BB962C8B-B14F-4D97-AF65-F5344CB8AC3E}">
        <p14:creationId xmlns:p14="http://schemas.microsoft.com/office/powerpoint/2010/main" val="37923407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Functionality</a:t>
            </a:r>
            <a:endParaRPr lang="en-US" dirty="0"/>
          </a:p>
        </p:txBody>
      </p:sp>
      <p:sp>
        <p:nvSpPr>
          <p:cNvPr id="3" name="Content Placeholder 2"/>
          <p:cNvSpPr>
            <a:spLocks noGrp="1"/>
          </p:cNvSpPr>
          <p:nvPr>
            <p:ph idx="1"/>
          </p:nvPr>
        </p:nvSpPr>
        <p:spPr>
          <a:xfrm>
            <a:off x="457200" y="1600200"/>
            <a:ext cx="4142014" cy="4525963"/>
          </a:xfrm>
        </p:spPr>
        <p:txBody>
          <a:bodyPr>
            <a:normAutofit/>
          </a:bodyPr>
          <a:lstStyle/>
          <a:p>
            <a:r>
              <a:rPr lang="en-US" sz="3000" dirty="0" err="1" smtClean="0"/>
              <a:t>Colour</a:t>
            </a:r>
            <a:r>
              <a:rPr lang="en-US" sz="3000" dirty="0" smtClean="0"/>
              <a:t> indication for battery charge</a:t>
            </a:r>
          </a:p>
          <a:p>
            <a:r>
              <a:rPr lang="en-US" sz="3000" dirty="0" smtClean="0"/>
              <a:t>Icons</a:t>
            </a:r>
            <a:endParaRPr lang="en-US" sz="3000" dirty="0"/>
          </a:p>
        </p:txBody>
      </p:sp>
      <p:pic>
        <p:nvPicPr>
          <p:cNvPr id="4" name="Picture 3" descr="Under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944" y="2215924"/>
            <a:ext cx="4134444" cy="2772229"/>
          </a:xfrm>
          <a:prstGeom prst="rect">
            <a:avLst/>
          </a:prstGeom>
        </p:spPr>
      </p:pic>
      <p:pic>
        <p:nvPicPr>
          <p:cNvPr id="5" name="Picture 4" descr="Under2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613" y="3344863"/>
            <a:ext cx="4147973" cy="2781300"/>
          </a:xfrm>
          <a:prstGeom prst="rect">
            <a:avLst/>
          </a:prstGeom>
        </p:spPr>
      </p:pic>
    </p:spTree>
    <p:extLst>
      <p:ext uri="{BB962C8B-B14F-4D97-AF65-F5344CB8AC3E}">
        <p14:creationId xmlns:p14="http://schemas.microsoft.com/office/powerpoint/2010/main" val="28929874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Functionality</a:t>
            </a:r>
            <a:endParaRPr lang="en-US" dirty="0"/>
          </a:p>
        </p:txBody>
      </p:sp>
      <p:sp>
        <p:nvSpPr>
          <p:cNvPr id="3" name="Content Placeholder 2"/>
          <p:cNvSpPr>
            <a:spLocks noGrp="1"/>
          </p:cNvSpPr>
          <p:nvPr>
            <p:ph idx="1"/>
          </p:nvPr>
        </p:nvSpPr>
        <p:spPr>
          <a:xfrm>
            <a:off x="457200" y="1600200"/>
            <a:ext cx="4142014" cy="4525963"/>
          </a:xfrm>
        </p:spPr>
        <p:txBody>
          <a:bodyPr>
            <a:normAutofit/>
          </a:bodyPr>
          <a:lstStyle/>
          <a:p>
            <a:r>
              <a:rPr lang="en-US" sz="3000" dirty="0" err="1" smtClean="0">
                <a:solidFill>
                  <a:schemeClr val="bg1">
                    <a:lumMod val="65000"/>
                  </a:schemeClr>
                </a:solidFill>
              </a:rPr>
              <a:t>Colour</a:t>
            </a:r>
            <a:r>
              <a:rPr lang="en-US" sz="3000" dirty="0" smtClean="0">
                <a:solidFill>
                  <a:schemeClr val="bg1">
                    <a:lumMod val="65000"/>
                  </a:schemeClr>
                </a:solidFill>
              </a:rPr>
              <a:t> warning for battery charge</a:t>
            </a:r>
          </a:p>
          <a:p>
            <a:r>
              <a:rPr lang="en-US" sz="3000" dirty="0" smtClean="0">
                <a:solidFill>
                  <a:schemeClr val="bg1">
                    <a:lumMod val="65000"/>
                  </a:schemeClr>
                </a:solidFill>
              </a:rPr>
              <a:t>Icons</a:t>
            </a:r>
          </a:p>
          <a:p>
            <a:r>
              <a:rPr lang="en-US" sz="3000" dirty="0" smtClean="0"/>
              <a:t>Night view</a:t>
            </a:r>
            <a:endParaRPr lang="en-US" sz="3000" dirty="0"/>
          </a:p>
        </p:txBody>
      </p:sp>
      <p:pic>
        <p:nvPicPr>
          <p:cNvPr id="6" name="Picture 5" descr="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384" y="2313214"/>
            <a:ext cx="4608420" cy="3083379"/>
          </a:xfrm>
          <a:prstGeom prst="rect">
            <a:avLst/>
          </a:prstGeom>
        </p:spPr>
      </p:pic>
    </p:spTree>
    <p:extLst>
      <p:ext uri="{BB962C8B-B14F-4D97-AF65-F5344CB8AC3E}">
        <p14:creationId xmlns:p14="http://schemas.microsoft.com/office/powerpoint/2010/main" val="257218206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Functionality</a:t>
            </a:r>
            <a:endParaRPr lang="en-US" dirty="0"/>
          </a:p>
        </p:txBody>
      </p:sp>
      <p:sp>
        <p:nvSpPr>
          <p:cNvPr id="3" name="Content Placeholder 2"/>
          <p:cNvSpPr>
            <a:spLocks noGrp="1"/>
          </p:cNvSpPr>
          <p:nvPr>
            <p:ph idx="1"/>
          </p:nvPr>
        </p:nvSpPr>
        <p:spPr>
          <a:xfrm>
            <a:off x="457200" y="1600200"/>
            <a:ext cx="4142014" cy="4525963"/>
          </a:xfrm>
        </p:spPr>
        <p:txBody>
          <a:bodyPr>
            <a:normAutofit/>
          </a:bodyPr>
          <a:lstStyle/>
          <a:p>
            <a:r>
              <a:rPr lang="en-US" sz="3000" dirty="0" err="1" smtClean="0">
                <a:solidFill>
                  <a:schemeClr val="bg1">
                    <a:lumMod val="65000"/>
                  </a:schemeClr>
                </a:solidFill>
              </a:rPr>
              <a:t>Colour</a:t>
            </a:r>
            <a:r>
              <a:rPr lang="en-US" sz="3000" dirty="0" smtClean="0">
                <a:solidFill>
                  <a:schemeClr val="bg1">
                    <a:lumMod val="65000"/>
                  </a:schemeClr>
                </a:solidFill>
              </a:rPr>
              <a:t> warning for battery charge</a:t>
            </a:r>
          </a:p>
          <a:p>
            <a:r>
              <a:rPr lang="en-US" sz="3000" dirty="0" smtClean="0">
                <a:solidFill>
                  <a:schemeClr val="bg1">
                    <a:lumMod val="65000"/>
                  </a:schemeClr>
                </a:solidFill>
              </a:rPr>
              <a:t>Icons</a:t>
            </a:r>
          </a:p>
          <a:p>
            <a:r>
              <a:rPr lang="en-US" sz="3000" dirty="0" smtClean="0">
                <a:solidFill>
                  <a:srgbClr val="A6A6A6"/>
                </a:solidFill>
              </a:rPr>
              <a:t>Night view</a:t>
            </a:r>
          </a:p>
          <a:p>
            <a:r>
              <a:rPr lang="en-US" sz="3000" dirty="0" smtClean="0"/>
              <a:t>Different info views</a:t>
            </a:r>
            <a:endParaRPr lang="en-US" sz="3000" dirty="0"/>
          </a:p>
        </p:txBody>
      </p:sp>
    </p:spTree>
    <p:extLst>
      <p:ext uri="{BB962C8B-B14F-4D97-AF65-F5344CB8AC3E}">
        <p14:creationId xmlns:p14="http://schemas.microsoft.com/office/powerpoint/2010/main" val="25179341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Functionality</a:t>
            </a:r>
            <a:endParaRPr lang="en-US" dirty="0"/>
          </a:p>
        </p:txBody>
      </p:sp>
      <p:pic>
        <p:nvPicPr>
          <p:cNvPr id="4" name="Picture 3" descr="Highlight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796" y="1417638"/>
            <a:ext cx="7734836" cy="5186362"/>
          </a:xfrm>
          <a:prstGeom prst="rect">
            <a:avLst/>
          </a:prstGeom>
        </p:spPr>
      </p:pic>
    </p:spTree>
    <p:extLst>
      <p:ext uri="{BB962C8B-B14F-4D97-AF65-F5344CB8AC3E}">
        <p14:creationId xmlns:p14="http://schemas.microsoft.com/office/powerpoint/2010/main" val="17040952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Functionality</a:t>
            </a:r>
            <a:endParaRPr lang="en-US" dirty="0"/>
          </a:p>
        </p:txBody>
      </p:sp>
      <p:sp>
        <p:nvSpPr>
          <p:cNvPr id="3" name="Content Placeholder 2"/>
          <p:cNvSpPr>
            <a:spLocks noGrp="1"/>
          </p:cNvSpPr>
          <p:nvPr>
            <p:ph idx="1"/>
          </p:nvPr>
        </p:nvSpPr>
        <p:spPr>
          <a:xfrm>
            <a:off x="457200" y="1600200"/>
            <a:ext cx="4142014" cy="4525963"/>
          </a:xfrm>
        </p:spPr>
        <p:txBody>
          <a:bodyPr>
            <a:normAutofit/>
          </a:bodyPr>
          <a:lstStyle/>
          <a:p>
            <a:r>
              <a:rPr lang="en-US" sz="3000" dirty="0" err="1" smtClean="0">
                <a:solidFill>
                  <a:schemeClr val="bg1">
                    <a:lumMod val="65000"/>
                  </a:schemeClr>
                </a:solidFill>
              </a:rPr>
              <a:t>Colour</a:t>
            </a:r>
            <a:r>
              <a:rPr lang="en-US" sz="3000" dirty="0" smtClean="0">
                <a:solidFill>
                  <a:schemeClr val="bg1">
                    <a:lumMod val="65000"/>
                  </a:schemeClr>
                </a:solidFill>
              </a:rPr>
              <a:t> warning for battery charge</a:t>
            </a:r>
          </a:p>
          <a:p>
            <a:r>
              <a:rPr lang="en-US" sz="3000" dirty="0" smtClean="0">
                <a:solidFill>
                  <a:schemeClr val="bg1">
                    <a:lumMod val="65000"/>
                  </a:schemeClr>
                </a:solidFill>
              </a:rPr>
              <a:t>Icons</a:t>
            </a:r>
          </a:p>
          <a:p>
            <a:r>
              <a:rPr lang="en-US" sz="3000" dirty="0" smtClean="0">
                <a:solidFill>
                  <a:srgbClr val="A6A6A6"/>
                </a:solidFill>
              </a:rPr>
              <a:t>Night view</a:t>
            </a:r>
          </a:p>
          <a:p>
            <a:r>
              <a:rPr lang="en-US" sz="3000" dirty="0" smtClean="0">
                <a:solidFill>
                  <a:srgbClr val="A6A6A6"/>
                </a:solidFill>
              </a:rPr>
              <a:t>Different info views</a:t>
            </a:r>
          </a:p>
          <a:p>
            <a:r>
              <a:rPr lang="en-US" sz="3000" dirty="0" smtClean="0"/>
              <a:t>Larger map display</a:t>
            </a:r>
          </a:p>
        </p:txBody>
      </p:sp>
    </p:spTree>
    <p:extLst>
      <p:ext uri="{BB962C8B-B14F-4D97-AF65-F5344CB8AC3E}">
        <p14:creationId xmlns:p14="http://schemas.microsoft.com/office/powerpoint/2010/main" val="2317200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Vehicular safety through ergonomics</a:t>
            </a:r>
            <a:endParaRPr lang="en-US" dirty="0"/>
          </a:p>
        </p:txBody>
      </p:sp>
      <p:sp>
        <p:nvSpPr>
          <p:cNvPr id="3" name="Content Placeholder 2"/>
          <p:cNvSpPr>
            <a:spLocks noGrp="1"/>
          </p:cNvSpPr>
          <p:nvPr>
            <p:ph idx="1"/>
          </p:nvPr>
        </p:nvSpPr>
        <p:spPr>
          <a:xfrm>
            <a:off x="457200" y="1600200"/>
            <a:ext cx="4223656" cy="4525963"/>
          </a:xfrm>
        </p:spPr>
        <p:txBody>
          <a:bodyPr numCol="1">
            <a:normAutofit/>
          </a:bodyPr>
          <a:lstStyle/>
          <a:p>
            <a:r>
              <a:rPr lang="en-US" dirty="0" smtClean="0"/>
              <a:t>Mental ergonomics</a:t>
            </a:r>
          </a:p>
          <a:p>
            <a:r>
              <a:rPr lang="en-US" dirty="0" smtClean="0"/>
              <a:t>Drivers still in full control of the vehicle</a:t>
            </a:r>
          </a:p>
          <a:p>
            <a:r>
              <a:rPr lang="en-US" dirty="0" smtClean="0"/>
              <a:t>Distractions are dangerous</a:t>
            </a:r>
          </a:p>
          <a:p>
            <a:r>
              <a:rPr lang="en-US" dirty="0" smtClean="0"/>
              <a:t>UIs are distractions</a:t>
            </a:r>
          </a:p>
          <a:p>
            <a:r>
              <a:rPr lang="en-US" dirty="0" smtClean="0"/>
              <a:t>UIs are potentially dangerous</a:t>
            </a:r>
          </a:p>
        </p:txBody>
      </p:sp>
      <p:pic>
        <p:nvPicPr>
          <p:cNvPr id="9" name="Picture 8" descr="fordfocusU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943" y="4109357"/>
            <a:ext cx="3156857" cy="2367643"/>
          </a:xfrm>
          <a:prstGeom prst="rect">
            <a:avLst/>
          </a:prstGeom>
        </p:spPr>
      </p:pic>
      <p:pic>
        <p:nvPicPr>
          <p:cNvPr id="8" name="Picture 7" descr="teslaSUI2.JPG"/>
          <p:cNvPicPr>
            <a:picLocks noChangeAspect="1"/>
          </p:cNvPicPr>
          <p:nvPr/>
        </p:nvPicPr>
        <p:blipFill rotWithShape="1">
          <a:blip r:embed="rId4" cstate="print">
            <a:extLst>
              <a:ext uri="{28A0092B-C50C-407E-A947-70E740481C1C}">
                <a14:useLocalDpi xmlns:a14="http://schemas.microsoft.com/office/drawing/2010/main" val="0"/>
              </a:ext>
            </a:extLst>
          </a:blip>
          <a:srcRect l="21231"/>
          <a:stretch/>
        </p:blipFill>
        <p:spPr>
          <a:xfrm>
            <a:off x="4680856" y="1333500"/>
            <a:ext cx="3307443" cy="3147786"/>
          </a:xfrm>
          <a:prstGeom prst="rect">
            <a:avLst/>
          </a:prstGeom>
        </p:spPr>
      </p:pic>
      <p:sp>
        <p:nvSpPr>
          <p:cNvPr id="10" name="TextBox 9"/>
          <p:cNvSpPr txBox="1"/>
          <p:nvPr/>
        </p:nvSpPr>
        <p:spPr>
          <a:xfrm>
            <a:off x="4074888" y="6487196"/>
            <a:ext cx="4611912" cy="400110"/>
          </a:xfrm>
          <a:prstGeom prst="rect">
            <a:avLst/>
          </a:prstGeom>
          <a:noFill/>
        </p:spPr>
        <p:txBody>
          <a:bodyPr wrap="square" rtlCol="0">
            <a:spAutoFit/>
          </a:bodyPr>
          <a:lstStyle/>
          <a:p>
            <a:r>
              <a:rPr lang="en-US" sz="1000" dirty="0" smtClean="0"/>
              <a:t>Images: </a:t>
            </a:r>
            <a:r>
              <a:rPr lang="en-US" sz="1000" dirty="0"/>
              <a:t>http://i.i.cbsi.com/cnwk.1d/i/tim2/2013/05/14/Tesla_Nvidia_tech-008.</a:t>
            </a:r>
            <a:r>
              <a:rPr lang="en-US" sz="1000" dirty="0" smtClean="0"/>
              <a:t>JPG</a:t>
            </a:r>
            <a:r>
              <a:rPr lang="en-US" sz="1000" dirty="0"/>
              <a:t>, http://</a:t>
            </a:r>
            <a:r>
              <a:rPr lang="en-US" sz="1000" dirty="0" err="1"/>
              <a:t>b.img-zemotoring.com</a:t>
            </a:r>
            <a:r>
              <a:rPr lang="en-US" sz="1000" dirty="0"/>
              <a:t>/media/news/2011/01/ford-myford-touch-17.jpg</a:t>
            </a:r>
          </a:p>
        </p:txBody>
      </p:sp>
    </p:spTree>
    <p:extLst>
      <p:ext uri="{BB962C8B-B14F-4D97-AF65-F5344CB8AC3E}">
        <p14:creationId xmlns:p14="http://schemas.microsoft.com/office/powerpoint/2010/main" val="28771148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Functionality</a:t>
            </a:r>
            <a:endParaRPr lang="en-US" dirty="0"/>
          </a:p>
        </p:txBody>
      </p:sp>
      <p:pic>
        <p:nvPicPr>
          <p:cNvPr id="7" name="Picture 6" descr="Maps 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43" y="1417638"/>
            <a:ext cx="7970157" cy="5444097"/>
          </a:xfrm>
          <a:prstGeom prst="rect">
            <a:avLst/>
          </a:prstGeom>
        </p:spPr>
      </p:pic>
    </p:spTree>
    <p:extLst>
      <p:ext uri="{BB962C8B-B14F-4D97-AF65-F5344CB8AC3E}">
        <p14:creationId xmlns:p14="http://schemas.microsoft.com/office/powerpoint/2010/main" val="359848430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43" y="1467611"/>
            <a:ext cx="7970157" cy="5344151"/>
          </a:xfrm>
          <a:prstGeom prst="rect">
            <a:avLst/>
          </a:prstGeom>
        </p:spPr>
      </p:pic>
    </p:spTree>
    <p:extLst>
      <p:ext uri="{BB962C8B-B14F-4D97-AF65-F5344CB8AC3E}">
        <p14:creationId xmlns:p14="http://schemas.microsoft.com/office/powerpoint/2010/main" val="423963720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Functionality</a:t>
            </a:r>
            <a:endParaRPr lang="en-US" dirty="0"/>
          </a:p>
        </p:txBody>
      </p:sp>
      <p:sp>
        <p:nvSpPr>
          <p:cNvPr id="3" name="Content Placeholder 2"/>
          <p:cNvSpPr>
            <a:spLocks noGrp="1"/>
          </p:cNvSpPr>
          <p:nvPr>
            <p:ph idx="1"/>
          </p:nvPr>
        </p:nvSpPr>
        <p:spPr>
          <a:xfrm>
            <a:off x="457200" y="1600200"/>
            <a:ext cx="4142014" cy="4525963"/>
          </a:xfrm>
        </p:spPr>
        <p:txBody>
          <a:bodyPr>
            <a:normAutofit/>
          </a:bodyPr>
          <a:lstStyle/>
          <a:p>
            <a:r>
              <a:rPr lang="en-US" sz="3000" dirty="0" smtClean="0">
                <a:solidFill>
                  <a:srgbClr val="A6A6A6"/>
                </a:solidFill>
              </a:rPr>
              <a:t>Larger map display</a:t>
            </a:r>
            <a:endParaRPr lang="en-US" sz="3000" dirty="0">
              <a:solidFill>
                <a:srgbClr val="A6A6A6"/>
              </a:solidFill>
            </a:endParaRPr>
          </a:p>
          <a:p>
            <a:r>
              <a:rPr lang="en-US" sz="3000" dirty="0" smtClean="0"/>
              <a:t>Directory size constraint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0" y="1600200"/>
            <a:ext cx="3924300" cy="3924300"/>
          </a:xfrm>
          <a:prstGeom prst="rect">
            <a:avLst/>
          </a:prstGeom>
        </p:spPr>
      </p:pic>
    </p:spTree>
    <p:extLst>
      <p:ext uri="{BB962C8B-B14F-4D97-AF65-F5344CB8AC3E}">
        <p14:creationId xmlns:p14="http://schemas.microsoft.com/office/powerpoint/2010/main" val="23709535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Functionality</a:t>
            </a:r>
            <a:endParaRPr lang="en-US" dirty="0"/>
          </a:p>
        </p:txBody>
      </p:sp>
      <p:sp>
        <p:nvSpPr>
          <p:cNvPr id="3" name="Content Placeholder 2"/>
          <p:cNvSpPr>
            <a:spLocks noGrp="1"/>
          </p:cNvSpPr>
          <p:nvPr>
            <p:ph idx="1"/>
          </p:nvPr>
        </p:nvSpPr>
        <p:spPr>
          <a:xfrm>
            <a:off x="457200" y="1600200"/>
            <a:ext cx="4142014" cy="4525963"/>
          </a:xfrm>
        </p:spPr>
        <p:txBody>
          <a:bodyPr>
            <a:normAutofit/>
          </a:bodyPr>
          <a:lstStyle/>
          <a:p>
            <a:r>
              <a:rPr lang="en-US" sz="3000" dirty="0" smtClean="0">
                <a:solidFill>
                  <a:srgbClr val="A6A6A6"/>
                </a:solidFill>
              </a:rPr>
              <a:t>Larger map display</a:t>
            </a:r>
            <a:endParaRPr lang="en-US" sz="3000" dirty="0">
              <a:solidFill>
                <a:srgbClr val="A6A6A6"/>
              </a:solidFill>
            </a:endParaRPr>
          </a:p>
          <a:p>
            <a:r>
              <a:rPr lang="en-US" sz="3000" dirty="0" smtClean="0">
                <a:solidFill>
                  <a:srgbClr val="A6A6A6"/>
                </a:solidFill>
              </a:rPr>
              <a:t>Directory size constraint</a:t>
            </a:r>
          </a:p>
          <a:p>
            <a:r>
              <a:rPr lang="en-US" sz="3000" dirty="0" smtClean="0"/>
              <a:t>Rev-matching aid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160" y="2313214"/>
            <a:ext cx="4599840" cy="3084285"/>
          </a:xfrm>
          <a:prstGeom prst="rect">
            <a:avLst/>
          </a:prstGeom>
        </p:spPr>
      </p:pic>
    </p:spTree>
    <p:extLst>
      <p:ext uri="{BB962C8B-B14F-4D97-AF65-F5344CB8AC3E}">
        <p14:creationId xmlns:p14="http://schemas.microsoft.com/office/powerpoint/2010/main" val="422154430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Installation-REV Eco</a:t>
            </a:r>
            <a:endParaRPr lang="en-US" dirty="0"/>
          </a:p>
        </p:txBody>
      </p:sp>
      <p:sp>
        <p:nvSpPr>
          <p:cNvPr id="3" name="Content Placeholder 2"/>
          <p:cNvSpPr>
            <a:spLocks noGrp="1"/>
          </p:cNvSpPr>
          <p:nvPr>
            <p:ph idx="1"/>
          </p:nvPr>
        </p:nvSpPr>
        <p:spPr>
          <a:xfrm>
            <a:off x="457200" y="1600200"/>
            <a:ext cx="4142014" cy="4525963"/>
          </a:xfrm>
        </p:spPr>
        <p:txBody>
          <a:bodyPr>
            <a:normAutofit/>
          </a:bodyPr>
          <a:lstStyle/>
          <a:p>
            <a:r>
              <a:rPr lang="en-US" sz="3000" dirty="0" smtClean="0"/>
              <a:t>Behind </a:t>
            </a:r>
            <a:r>
              <a:rPr lang="en-US" sz="3000" dirty="0" err="1" smtClean="0"/>
              <a:t>glovebox</a:t>
            </a:r>
            <a:endParaRPr lang="en-US" sz="3000" dirty="0" smtClean="0"/>
          </a:p>
          <a:p>
            <a:r>
              <a:rPr lang="en-US" sz="3000" dirty="0" smtClean="0"/>
              <a:t>Relatively easy access to SD card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4160" y="2322451"/>
            <a:ext cx="4599840" cy="3065811"/>
          </a:xfrm>
          <a:prstGeom prst="rect">
            <a:avLst/>
          </a:prstGeom>
        </p:spPr>
      </p:pic>
    </p:spTree>
    <p:extLst>
      <p:ext uri="{BB962C8B-B14F-4D97-AF65-F5344CB8AC3E}">
        <p14:creationId xmlns:p14="http://schemas.microsoft.com/office/powerpoint/2010/main" val="24321623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Installation-REV Racer</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796" y="1433170"/>
            <a:ext cx="7734836" cy="5155298"/>
          </a:xfrm>
          <a:prstGeom prst="rect">
            <a:avLst/>
          </a:prstGeom>
        </p:spPr>
      </p:pic>
    </p:spTree>
    <p:extLst>
      <p:ext uri="{BB962C8B-B14F-4D97-AF65-F5344CB8AC3E}">
        <p14:creationId xmlns:p14="http://schemas.microsoft.com/office/powerpoint/2010/main" val="44576550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Installation-REV Racer</a:t>
            </a:r>
            <a:endParaRPr lang="en-US" dirty="0"/>
          </a:p>
        </p:txBody>
      </p:sp>
      <p:sp>
        <p:nvSpPr>
          <p:cNvPr id="3" name="Content Placeholder 2"/>
          <p:cNvSpPr>
            <a:spLocks noGrp="1"/>
          </p:cNvSpPr>
          <p:nvPr>
            <p:ph idx="1"/>
          </p:nvPr>
        </p:nvSpPr>
        <p:spPr>
          <a:xfrm>
            <a:off x="457200" y="1600200"/>
            <a:ext cx="4142014" cy="4525963"/>
          </a:xfrm>
        </p:spPr>
        <p:txBody>
          <a:bodyPr>
            <a:normAutofit/>
          </a:bodyPr>
          <a:lstStyle/>
          <a:p>
            <a:r>
              <a:rPr lang="en-US" sz="3000" dirty="0" smtClean="0"/>
              <a:t>In front of passenger foot </a:t>
            </a:r>
            <a:r>
              <a:rPr lang="en-US" sz="3000" dirty="0"/>
              <a:t>well</a:t>
            </a:r>
          </a:p>
          <a:p>
            <a:r>
              <a:rPr lang="en-US" sz="3000" dirty="0"/>
              <a:t>Easy access to SD card</a:t>
            </a:r>
            <a:endParaRPr lang="en-US" sz="3000" dirty="0" smtClean="0"/>
          </a:p>
          <a:p>
            <a:r>
              <a:rPr lang="en-US" sz="3000" dirty="0" smtClean="0"/>
              <a:t>Could be accidently kicked</a:t>
            </a:r>
          </a:p>
          <a:p>
            <a:r>
              <a:rPr lang="en-US" sz="3000" dirty="0" smtClean="0"/>
              <a:t>Noise from </a:t>
            </a:r>
            <a:r>
              <a:rPr lang="en-US" sz="3000" dirty="0" err="1" smtClean="0"/>
              <a:t>Voom</a:t>
            </a:r>
            <a:r>
              <a:rPr lang="en-US" sz="3000" dirty="0" smtClean="0"/>
              <a:t> Car PC’s fan eliminated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4160" y="2322451"/>
            <a:ext cx="4599839" cy="3065811"/>
          </a:xfrm>
          <a:prstGeom prst="rect">
            <a:avLst/>
          </a:prstGeom>
        </p:spPr>
      </p:pic>
    </p:spTree>
    <p:extLst>
      <p:ext uri="{BB962C8B-B14F-4D97-AF65-F5344CB8AC3E}">
        <p14:creationId xmlns:p14="http://schemas.microsoft.com/office/powerpoint/2010/main" val="402718392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E.A.R.S</a:t>
            </a:r>
            <a:endParaRPr lang="en-US" dirty="0"/>
          </a:p>
        </p:txBody>
      </p:sp>
      <p:sp>
        <p:nvSpPr>
          <p:cNvPr id="3" name="Content Placeholder 2"/>
          <p:cNvSpPr>
            <a:spLocks noGrp="1"/>
          </p:cNvSpPr>
          <p:nvPr>
            <p:ph idx="1"/>
          </p:nvPr>
        </p:nvSpPr>
        <p:spPr/>
        <p:txBody>
          <a:bodyPr>
            <a:normAutofit/>
          </a:bodyPr>
          <a:lstStyle/>
          <a:p>
            <a:r>
              <a:rPr lang="en-US" sz="3000" dirty="0" smtClean="0"/>
              <a:t>Electric cars were found to produce less noise than petrol cars below 25km/h</a:t>
            </a:r>
          </a:p>
          <a:p>
            <a:r>
              <a:rPr lang="en-US" sz="3000" dirty="0" smtClean="0"/>
              <a:t>Potentially hazardous to pedestrians, especially the visually impaired</a:t>
            </a:r>
          </a:p>
          <a:p>
            <a:r>
              <a:rPr lang="en-US" sz="3000" dirty="0" smtClean="0"/>
              <a:t>E.A.R.S aims to alert surrounding pedestrians of the vehicle</a:t>
            </a:r>
          </a:p>
          <a:p>
            <a:r>
              <a:rPr lang="en-US" sz="3000" dirty="0" smtClean="0"/>
              <a:t>Plays pre-recorded tracks of an engine at specific frequencies</a:t>
            </a:r>
          </a:p>
          <a:p>
            <a:endParaRPr lang="en-US" sz="3000" dirty="0" smtClean="0"/>
          </a:p>
          <a:p>
            <a:endParaRPr lang="en-US" sz="3000" dirty="0" smtClean="0"/>
          </a:p>
        </p:txBody>
      </p:sp>
    </p:spTree>
    <p:extLst>
      <p:ext uri="{BB962C8B-B14F-4D97-AF65-F5344CB8AC3E}">
        <p14:creationId xmlns:p14="http://schemas.microsoft.com/office/powerpoint/2010/main" val="39516913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E.A.R.S</a:t>
            </a:r>
            <a:endParaRPr lang="en-US" dirty="0"/>
          </a:p>
        </p:txBody>
      </p:sp>
      <p:sp>
        <p:nvSpPr>
          <p:cNvPr id="3" name="Content Placeholder 2"/>
          <p:cNvSpPr>
            <a:spLocks noGrp="1"/>
          </p:cNvSpPr>
          <p:nvPr>
            <p:ph idx="1"/>
          </p:nvPr>
        </p:nvSpPr>
        <p:spPr>
          <a:xfrm>
            <a:off x="457200" y="1600200"/>
            <a:ext cx="4142014" cy="4525963"/>
          </a:xfrm>
        </p:spPr>
        <p:txBody>
          <a:bodyPr>
            <a:normAutofit/>
          </a:bodyPr>
          <a:lstStyle/>
          <a:p>
            <a:r>
              <a:rPr lang="en-US" sz="3000" dirty="0" smtClean="0"/>
              <a:t>Originally coded in C# as a separate program</a:t>
            </a:r>
          </a:p>
          <a:p>
            <a:r>
              <a:rPr lang="en-US" sz="3000" dirty="0" smtClean="0"/>
              <a:t>Microsoft DirectSound Library</a:t>
            </a:r>
          </a:p>
          <a:p>
            <a:r>
              <a:rPr lang="en-US" sz="3000" dirty="0" smtClean="0"/>
              <a:t>Moved within the GUI program</a:t>
            </a:r>
          </a:p>
          <a:p>
            <a:r>
              <a:rPr lang="en-US" sz="3000" dirty="0" smtClean="0"/>
              <a:t>ALSA Library</a:t>
            </a:r>
          </a:p>
          <a:p>
            <a:r>
              <a:rPr lang="en-US" sz="3000" dirty="0" smtClean="0"/>
              <a:t>Within a thread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0288" y="1959594"/>
            <a:ext cx="3803712" cy="3803712"/>
          </a:xfrm>
          <a:prstGeom prst="rect">
            <a:avLst/>
          </a:prstGeom>
        </p:spPr>
      </p:pic>
    </p:spTree>
    <p:extLst>
      <p:ext uri="{BB962C8B-B14F-4D97-AF65-F5344CB8AC3E}">
        <p14:creationId xmlns:p14="http://schemas.microsoft.com/office/powerpoint/2010/main" val="223643912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E.A.R.S</a:t>
            </a:r>
            <a:endParaRPr lang="en-US" dirty="0"/>
          </a:p>
        </p:txBody>
      </p:sp>
      <p:sp>
        <p:nvSpPr>
          <p:cNvPr id="5" name="Content Placeholder 4"/>
          <p:cNvSpPr>
            <a:spLocks noGrp="1"/>
          </p:cNvSpPr>
          <p:nvPr>
            <p:ph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593" y="1417638"/>
            <a:ext cx="5030423" cy="5030423"/>
          </a:xfrm>
          <a:prstGeom prst="rect">
            <a:avLst/>
          </a:prstGeom>
        </p:spPr>
      </p:pic>
    </p:spTree>
    <p:extLst>
      <p:ext uri="{BB962C8B-B14F-4D97-AF65-F5344CB8AC3E}">
        <p14:creationId xmlns:p14="http://schemas.microsoft.com/office/powerpoint/2010/main" val="10021766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Objectives</a:t>
            </a:r>
            <a:endParaRPr lang="en-US" dirty="0"/>
          </a:p>
        </p:txBody>
      </p:sp>
      <p:sp>
        <p:nvSpPr>
          <p:cNvPr id="2" name="Content Placeholder 1"/>
          <p:cNvSpPr>
            <a:spLocks noGrp="1"/>
          </p:cNvSpPr>
          <p:nvPr>
            <p:ph idx="1"/>
          </p:nvPr>
        </p:nvSpPr>
        <p:spPr/>
        <p:txBody>
          <a:bodyPr/>
          <a:lstStyle/>
          <a:p>
            <a:r>
              <a:rPr lang="en-US" dirty="0" smtClean="0"/>
              <a:t>Improve the Graphical User Interface (GUI) for both vehicles</a:t>
            </a:r>
          </a:p>
          <a:p>
            <a:r>
              <a:rPr lang="en-US" dirty="0" smtClean="0"/>
              <a:t>Improve EyebotM6’s (Getz) reliability</a:t>
            </a:r>
          </a:p>
          <a:p>
            <a:r>
              <a:rPr lang="en-US" dirty="0" smtClean="0"/>
              <a:t>Port Lotus’ GUI onto Raspberry Pi (RPi) and modify it accordingly for Getz</a:t>
            </a:r>
          </a:p>
          <a:p>
            <a:r>
              <a:rPr lang="en-US" dirty="0" smtClean="0"/>
              <a:t>Install RPi into both vehicles</a:t>
            </a:r>
          </a:p>
          <a:p>
            <a:r>
              <a:rPr lang="en-US" dirty="0" smtClean="0"/>
              <a:t>Re-implement Engine Audio Replicating System (E.A.R.S.)</a:t>
            </a:r>
            <a:endParaRPr lang="en-US" dirty="0"/>
          </a:p>
        </p:txBody>
      </p:sp>
    </p:spTree>
    <p:extLst>
      <p:ext uri="{BB962C8B-B14F-4D97-AF65-F5344CB8AC3E}">
        <p14:creationId xmlns:p14="http://schemas.microsoft.com/office/powerpoint/2010/main" val="427661262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sz="3000" dirty="0" smtClean="0"/>
              <a:t>The GUI system was successfully shifted onto the </a:t>
            </a:r>
            <a:r>
              <a:rPr lang="en-US" sz="3000" dirty="0" err="1" smtClean="0"/>
              <a:t>RPi</a:t>
            </a:r>
            <a:endParaRPr lang="en-US" sz="3000" dirty="0" smtClean="0"/>
          </a:p>
          <a:p>
            <a:r>
              <a:rPr lang="en-US" sz="3000" dirty="0" smtClean="0"/>
              <a:t>The GUI has been </a:t>
            </a:r>
            <a:r>
              <a:rPr lang="en-US" sz="3000" dirty="0" err="1" smtClean="0"/>
              <a:t>optimised</a:t>
            </a:r>
            <a:r>
              <a:rPr lang="en-US" sz="3000" dirty="0" smtClean="0"/>
              <a:t> for both vehicles and </a:t>
            </a:r>
            <a:r>
              <a:rPr lang="en-US" sz="3000" dirty="0" err="1" smtClean="0"/>
              <a:t>standardised</a:t>
            </a:r>
            <a:r>
              <a:rPr lang="en-US" sz="3000" dirty="0" smtClean="0"/>
              <a:t> between the two</a:t>
            </a:r>
          </a:p>
          <a:p>
            <a:r>
              <a:rPr lang="en-US" sz="3000" dirty="0" smtClean="0"/>
              <a:t>New functionalities have been added</a:t>
            </a:r>
          </a:p>
          <a:p>
            <a:r>
              <a:rPr lang="en-US" sz="3000" dirty="0" smtClean="0"/>
              <a:t>E.A.R.S. has been ported to the Linux environment</a:t>
            </a:r>
          </a:p>
          <a:p>
            <a:r>
              <a:rPr lang="en-US" sz="3000" dirty="0" smtClean="0"/>
              <a:t>Successfully implemented into both vehicles</a:t>
            </a:r>
          </a:p>
          <a:p>
            <a:endParaRPr lang="en-US" sz="3000" dirty="0" smtClean="0"/>
          </a:p>
          <a:p>
            <a:endParaRPr lang="en-US" sz="3000" dirty="0" smtClean="0"/>
          </a:p>
        </p:txBody>
      </p:sp>
    </p:spTree>
    <p:extLst>
      <p:ext uri="{BB962C8B-B14F-4D97-AF65-F5344CB8AC3E}">
        <p14:creationId xmlns:p14="http://schemas.microsoft.com/office/powerpoint/2010/main" val="347679955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sz="3000" dirty="0" smtClean="0"/>
              <a:t>I/O module</a:t>
            </a:r>
          </a:p>
          <a:p>
            <a:r>
              <a:rPr lang="en-US" sz="3000" dirty="0" smtClean="0"/>
              <a:t>Further testing to objectively assess the current </a:t>
            </a:r>
            <a:r>
              <a:rPr lang="en-US" sz="3000" dirty="0" err="1" smtClean="0"/>
              <a:t>vs</a:t>
            </a:r>
            <a:r>
              <a:rPr lang="en-US" sz="3000" dirty="0" smtClean="0"/>
              <a:t> recommended interior setup</a:t>
            </a:r>
          </a:p>
          <a:p>
            <a:r>
              <a:rPr lang="en-US" sz="3000" dirty="0" smtClean="0"/>
              <a:t>Continue work on the new E.A.R.S</a:t>
            </a:r>
          </a:p>
          <a:p>
            <a:r>
              <a:rPr lang="en-US" sz="3000" dirty="0" smtClean="0"/>
              <a:t>Increasing </a:t>
            </a:r>
            <a:r>
              <a:rPr lang="en-US" sz="3000" dirty="0" err="1" smtClean="0"/>
              <a:t>RPi’s</a:t>
            </a:r>
            <a:r>
              <a:rPr lang="en-US" sz="3000" dirty="0" smtClean="0"/>
              <a:t> reliability</a:t>
            </a:r>
          </a:p>
          <a:p>
            <a:r>
              <a:rPr lang="en-US" sz="3000" dirty="0" smtClean="0"/>
              <a:t>Moving the touch screen of the Lotus</a:t>
            </a:r>
          </a:p>
          <a:p>
            <a:endParaRPr lang="en-US" sz="3000" dirty="0" smtClean="0"/>
          </a:p>
          <a:p>
            <a:endParaRPr lang="en-US" sz="3000" dirty="0" smtClean="0"/>
          </a:p>
        </p:txBody>
      </p:sp>
    </p:spTree>
    <p:extLst>
      <p:ext uri="{BB962C8B-B14F-4D97-AF65-F5344CB8AC3E}">
        <p14:creationId xmlns:p14="http://schemas.microsoft.com/office/powerpoint/2010/main" val="39195278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92832"/>
            <a:ext cx="7772400" cy="1470025"/>
          </a:xfrm>
        </p:spPr>
        <p:txBody>
          <a:bodyPr/>
          <a:lstStyle/>
          <a:p>
            <a:r>
              <a:rPr lang="en-US" dirty="0" smtClean="0"/>
              <a:t>Questions?</a:t>
            </a:r>
            <a:endParaRPr lang="en-US" dirty="0"/>
          </a:p>
        </p:txBody>
      </p:sp>
    </p:spTree>
    <p:extLst>
      <p:ext uri="{BB962C8B-B14F-4D97-AF65-F5344CB8AC3E}">
        <p14:creationId xmlns:p14="http://schemas.microsoft.com/office/powerpoint/2010/main" val="41177261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lstStyle/>
          <a:p>
            <a:r>
              <a:rPr lang="en-US" dirty="0" smtClean="0"/>
              <a:t>A well designed UI is an attribute to vehicular safety</a:t>
            </a:r>
          </a:p>
          <a:p>
            <a:r>
              <a:rPr lang="en-US" dirty="0" smtClean="0"/>
              <a:t>Cost and size</a:t>
            </a:r>
          </a:p>
          <a:p>
            <a:r>
              <a:rPr lang="en-US" dirty="0" smtClean="0"/>
              <a:t>Pedestrian safety</a:t>
            </a:r>
            <a:endParaRPr lang="en-US" dirty="0"/>
          </a:p>
        </p:txBody>
      </p:sp>
      <p:pic>
        <p:nvPicPr>
          <p:cNvPr id="4" name="Picture 3" descr="General17_108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147" y="2202016"/>
            <a:ext cx="4963478" cy="3308178"/>
          </a:xfrm>
          <a:prstGeom prst="rect">
            <a:avLst/>
          </a:prstGeom>
        </p:spPr>
      </p:pic>
    </p:spTree>
    <p:extLst>
      <p:ext uri="{BB962C8B-B14F-4D97-AF65-F5344CB8AC3E}">
        <p14:creationId xmlns:p14="http://schemas.microsoft.com/office/powerpoint/2010/main" val="289432035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Initially, fix and improve EyebotM6 then move onto RPi then E.A.R.S.</a:t>
            </a:r>
          </a:p>
          <a:p>
            <a:r>
              <a:rPr lang="en-US" dirty="0" smtClean="0"/>
              <a:t>Objectives changed to both vehicles using RPi</a:t>
            </a:r>
          </a:p>
          <a:p>
            <a:r>
              <a:rPr lang="en-US" dirty="0" smtClean="0"/>
              <a:t>First, port the Lotus’ GUI</a:t>
            </a:r>
          </a:p>
          <a:p>
            <a:r>
              <a:rPr lang="en-US" dirty="0" smtClean="0"/>
              <a:t>Next, </a:t>
            </a:r>
            <a:r>
              <a:rPr lang="en-US" dirty="0" err="1" smtClean="0"/>
              <a:t>standardise</a:t>
            </a:r>
            <a:r>
              <a:rPr lang="en-US" dirty="0" smtClean="0"/>
              <a:t> layout and improve upon GUI</a:t>
            </a:r>
          </a:p>
          <a:p>
            <a:r>
              <a:rPr lang="en-US" dirty="0" smtClean="0"/>
              <a:t>Next, modify for Getz</a:t>
            </a:r>
          </a:p>
          <a:p>
            <a:r>
              <a:rPr lang="en-US" dirty="0" smtClean="0"/>
              <a:t>Then modify in parallel</a:t>
            </a:r>
          </a:p>
          <a:p>
            <a:r>
              <a:rPr lang="en-US" dirty="0" smtClean="0"/>
              <a:t>Install</a:t>
            </a:r>
          </a:p>
          <a:p>
            <a:r>
              <a:rPr lang="en-US" dirty="0" smtClean="0"/>
              <a:t>E.A.R.S.</a:t>
            </a:r>
            <a:endParaRPr lang="en-US" dirty="0"/>
          </a:p>
        </p:txBody>
      </p:sp>
    </p:spTree>
    <p:extLst>
      <p:ext uri="{BB962C8B-B14F-4D97-AF65-F5344CB8AC3E}">
        <p14:creationId xmlns:p14="http://schemas.microsoft.com/office/powerpoint/2010/main" val="41234374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M6t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029" y="1780496"/>
            <a:ext cx="1805739" cy="2365148"/>
          </a:xfrm>
          <a:prstGeom prst="rect">
            <a:avLst/>
          </a:prstGeom>
        </p:spPr>
      </p:pic>
      <p:sp>
        <p:nvSpPr>
          <p:cNvPr id="2" name="Title 1"/>
          <p:cNvSpPr>
            <a:spLocks noGrp="1"/>
          </p:cNvSpPr>
          <p:nvPr>
            <p:ph type="title"/>
          </p:nvPr>
        </p:nvSpPr>
        <p:spPr/>
        <p:txBody>
          <a:bodyPr/>
          <a:lstStyle/>
          <a:p>
            <a:r>
              <a:rPr lang="en-US" dirty="0" smtClean="0"/>
              <a:t>Previous Systems</a:t>
            </a:r>
            <a:endParaRPr lang="en-US" dirty="0"/>
          </a:p>
        </p:txBody>
      </p:sp>
      <p:sp>
        <p:nvSpPr>
          <p:cNvPr id="3" name="Content Placeholder 2"/>
          <p:cNvSpPr>
            <a:spLocks noGrp="1"/>
          </p:cNvSpPr>
          <p:nvPr>
            <p:ph idx="1"/>
          </p:nvPr>
        </p:nvSpPr>
        <p:spPr/>
        <p:txBody>
          <a:bodyPr numCol="2"/>
          <a:lstStyle/>
          <a:p>
            <a:r>
              <a:rPr lang="en-US" dirty="0" smtClean="0"/>
              <a:t>REV Eco (Getz)</a:t>
            </a:r>
            <a:endParaRPr lang="en-US" dirty="0"/>
          </a:p>
          <a:p>
            <a:pPr lvl="1"/>
            <a:r>
              <a:rPr lang="en-US" dirty="0" smtClean="0"/>
              <a:t>EyebotM6</a:t>
            </a:r>
          </a:p>
          <a:p>
            <a:pPr lvl="1"/>
            <a:r>
              <a:rPr lang="en-US" dirty="0" smtClean="0"/>
              <a:t>4.3” Touchscreen</a:t>
            </a:r>
          </a:p>
          <a:p>
            <a:r>
              <a:rPr lang="en-US" dirty="0" smtClean="0"/>
              <a:t>REV Racer (Lotus)</a:t>
            </a:r>
          </a:p>
          <a:p>
            <a:pPr lvl="1"/>
            <a:r>
              <a:rPr lang="en-US" dirty="0" err="1"/>
              <a:t>Voom</a:t>
            </a:r>
            <a:r>
              <a:rPr lang="en-US" dirty="0"/>
              <a:t> Car </a:t>
            </a:r>
            <a:r>
              <a:rPr lang="en-US" dirty="0" smtClean="0"/>
              <a:t>PC</a:t>
            </a:r>
          </a:p>
          <a:p>
            <a:pPr lvl="1"/>
            <a:r>
              <a:rPr lang="en-US" dirty="0" smtClean="0"/>
              <a:t>7” Touchscreen</a:t>
            </a:r>
          </a:p>
        </p:txBody>
      </p:sp>
      <p:pic>
        <p:nvPicPr>
          <p:cNvPr id="5" name="Picture 4" descr="xenarcTS.jpg"/>
          <p:cNvPicPr>
            <a:picLocks noChangeAspect="1"/>
          </p:cNvPicPr>
          <p:nvPr/>
        </p:nvPicPr>
        <p:blipFill>
          <a:blip r:embed="rId4">
            <a:extLst>
              <a:ext uri="{BEBA8EAE-BF5A-486C-A8C5-ECC9F3942E4B}">
                <a14:imgProps xmlns:a14="http://schemas.microsoft.com/office/drawing/2010/main">
                  <a14:imgLayer r:embed="rId5">
                    <a14:imgEffect>
                      <a14:backgroundRemoval t="1500" b="98000" l="4375" r="94875"/>
                    </a14:imgEffect>
                  </a14:imgLayer>
                </a14:imgProps>
              </a:ext>
              <a:ext uri="{28A0092B-C50C-407E-A947-70E740481C1C}">
                <a14:useLocalDpi xmlns:a14="http://schemas.microsoft.com/office/drawing/2010/main" val="0"/>
              </a:ext>
            </a:extLst>
          </a:blip>
          <a:stretch>
            <a:fillRect/>
          </a:stretch>
        </p:blipFill>
        <p:spPr>
          <a:xfrm>
            <a:off x="5364542" y="3867377"/>
            <a:ext cx="3322258" cy="2491694"/>
          </a:xfrm>
          <a:prstGeom prst="rect">
            <a:avLst/>
          </a:prstGeom>
        </p:spPr>
      </p:pic>
    </p:spTree>
    <p:extLst>
      <p:ext uri="{BB962C8B-B14F-4D97-AF65-F5344CB8AC3E}">
        <p14:creationId xmlns:p14="http://schemas.microsoft.com/office/powerpoint/2010/main" val="29241080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System</a:t>
            </a:r>
            <a:endParaRPr lang="en-US" dirty="0"/>
          </a:p>
        </p:txBody>
      </p:sp>
      <p:sp>
        <p:nvSpPr>
          <p:cNvPr id="3" name="Content Placeholder 2"/>
          <p:cNvSpPr>
            <a:spLocks noGrp="1"/>
          </p:cNvSpPr>
          <p:nvPr>
            <p:ph idx="1"/>
          </p:nvPr>
        </p:nvSpPr>
        <p:spPr>
          <a:xfrm>
            <a:off x="457199" y="1600200"/>
            <a:ext cx="4110431" cy="4525963"/>
          </a:xfrm>
        </p:spPr>
        <p:txBody>
          <a:bodyPr>
            <a:normAutofit fontScale="92500" lnSpcReduction="10000"/>
          </a:bodyPr>
          <a:lstStyle/>
          <a:p>
            <a:r>
              <a:rPr lang="en-US" dirty="0" smtClean="0"/>
              <a:t>Raspberry Pi</a:t>
            </a:r>
          </a:p>
          <a:p>
            <a:pPr lvl="1"/>
            <a:r>
              <a:rPr lang="en-US" sz="2600" dirty="0" smtClean="0"/>
              <a:t>700Mhz Broadcom BCM2835</a:t>
            </a:r>
          </a:p>
          <a:p>
            <a:pPr lvl="1"/>
            <a:r>
              <a:rPr lang="en-US" sz="2600" dirty="0" smtClean="0"/>
              <a:t>ARM architecture</a:t>
            </a:r>
          </a:p>
          <a:p>
            <a:pPr lvl="1"/>
            <a:r>
              <a:rPr lang="en-US" sz="2600" dirty="0" smtClean="0"/>
              <a:t>Boots from SD card</a:t>
            </a:r>
          </a:p>
          <a:p>
            <a:pPr lvl="1"/>
            <a:r>
              <a:rPr lang="en-US" sz="2600" dirty="0" smtClean="0"/>
              <a:t>HDMI/ RCA Video output</a:t>
            </a:r>
          </a:p>
          <a:p>
            <a:pPr lvl="1"/>
            <a:r>
              <a:rPr lang="en-US" sz="2600" dirty="0" smtClean="0"/>
              <a:t>2 USB ports</a:t>
            </a:r>
          </a:p>
          <a:p>
            <a:pPr lvl="1"/>
            <a:r>
              <a:rPr lang="en-US" sz="2600" dirty="0" smtClean="0"/>
              <a:t>GPIO Pins</a:t>
            </a:r>
          </a:p>
          <a:p>
            <a:r>
              <a:rPr lang="en-US" sz="3000" dirty="0" smtClean="0"/>
              <a:t>7” Screen</a:t>
            </a:r>
          </a:p>
          <a:p>
            <a:r>
              <a:rPr lang="en-US" sz="3000" dirty="0" err="1" smtClean="0"/>
              <a:t>Powermate</a:t>
            </a:r>
            <a:endParaRPr lang="en-US" sz="3000" dirty="0"/>
          </a:p>
        </p:txBody>
      </p:sp>
      <p:pic>
        <p:nvPicPr>
          <p:cNvPr id="4" name="Picture 3" descr="GAB_1170_204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630" y="2336345"/>
            <a:ext cx="4576370" cy="3050168"/>
          </a:xfrm>
          <a:prstGeom prst="rect">
            <a:avLst/>
          </a:prstGeom>
        </p:spPr>
      </p:pic>
    </p:spTree>
    <p:extLst>
      <p:ext uri="{BB962C8B-B14F-4D97-AF65-F5344CB8AC3E}">
        <p14:creationId xmlns:p14="http://schemas.microsoft.com/office/powerpoint/2010/main" val="14438833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Powermate</a:t>
            </a:r>
            <a:endParaRPr lang="en-US" dirty="0"/>
          </a:p>
        </p:txBody>
      </p:sp>
      <p:sp>
        <p:nvSpPr>
          <p:cNvPr id="3" name="Content Placeholder 2"/>
          <p:cNvSpPr>
            <a:spLocks noGrp="1"/>
          </p:cNvSpPr>
          <p:nvPr>
            <p:ph idx="1"/>
          </p:nvPr>
        </p:nvSpPr>
        <p:spPr>
          <a:xfrm>
            <a:off x="457200" y="1600200"/>
            <a:ext cx="4114800" cy="4525963"/>
          </a:xfrm>
        </p:spPr>
        <p:txBody>
          <a:bodyPr>
            <a:noAutofit/>
          </a:bodyPr>
          <a:lstStyle/>
          <a:p>
            <a:r>
              <a:rPr lang="en-US" sz="2800" dirty="0" smtClean="0"/>
              <a:t>Rotary knob with 6 inputs</a:t>
            </a:r>
          </a:p>
          <a:p>
            <a:r>
              <a:rPr lang="en-US" sz="2800" dirty="0" smtClean="0"/>
              <a:t>Tactile and audio feedback</a:t>
            </a:r>
          </a:p>
          <a:p>
            <a:r>
              <a:rPr lang="en-US" sz="2800" dirty="0" smtClean="0"/>
              <a:t>More limiting than touchscreen</a:t>
            </a:r>
            <a:endParaRPr lang="en-US" sz="280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1349" r="21349"/>
          <a:stretch/>
        </p:blipFill>
        <p:spPr>
          <a:xfrm>
            <a:off x="5108974" y="1681991"/>
            <a:ext cx="3744740" cy="4355642"/>
          </a:xfrm>
          <a:prstGeom prst="rect">
            <a:avLst/>
          </a:prstGeom>
        </p:spPr>
      </p:pic>
    </p:spTree>
    <p:extLst>
      <p:ext uri="{BB962C8B-B14F-4D97-AF65-F5344CB8AC3E}">
        <p14:creationId xmlns:p14="http://schemas.microsoft.com/office/powerpoint/2010/main" val="21717895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YP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FYPPresentation.thmx</Template>
  <TotalTime>6688</TotalTime>
  <Words>3180</Words>
  <Application>Microsoft Macintosh PowerPoint</Application>
  <PresentationFormat>On-screen Show (4:3)</PresentationFormat>
  <Paragraphs>378</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FYPPresentation</vt:lpstr>
      <vt:lpstr>Renewable Energy Vehicles’ User Interface</vt:lpstr>
      <vt:lpstr>Vehicular Safety Through Ergonomics </vt:lpstr>
      <vt:lpstr>Vehicular safety through ergonomics</vt:lpstr>
      <vt:lpstr>Objectives</vt:lpstr>
      <vt:lpstr>Purpose</vt:lpstr>
      <vt:lpstr>Process</vt:lpstr>
      <vt:lpstr>Previous Systems</vt:lpstr>
      <vt:lpstr>Current System</vt:lpstr>
      <vt:lpstr>Powermate</vt:lpstr>
      <vt:lpstr>REV Eco Ergonomics</vt:lpstr>
      <vt:lpstr>REV Eco Ergonomics</vt:lpstr>
      <vt:lpstr>REV Eco Ergonomics</vt:lpstr>
      <vt:lpstr>REV Eco Ergonomics</vt:lpstr>
      <vt:lpstr>REV Eco Ergonomics</vt:lpstr>
      <vt:lpstr>REV Eco Ergonomics</vt:lpstr>
      <vt:lpstr>REV Racer Ergonomics</vt:lpstr>
      <vt:lpstr>REV Racer Ergonomics</vt:lpstr>
      <vt:lpstr>REV Racer Ergonomics</vt:lpstr>
      <vt:lpstr>REV Racer Ergonomics</vt:lpstr>
      <vt:lpstr>Driver Distraction</vt:lpstr>
      <vt:lpstr>Previous REV Eco GUI</vt:lpstr>
      <vt:lpstr>Previous REV Eco GUI Issues</vt:lpstr>
      <vt:lpstr>Previous REV Racer GUI</vt:lpstr>
      <vt:lpstr>Redesigned GUI</vt:lpstr>
      <vt:lpstr>Functionality</vt:lpstr>
      <vt:lpstr>Functionality</vt:lpstr>
      <vt:lpstr>Functionality</vt:lpstr>
      <vt:lpstr>Functionality</vt:lpstr>
      <vt:lpstr>Functionality</vt:lpstr>
      <vt:lpstr>Functionality</vt:lpstr>
      <vt:lpstr>Functionality</vt:lpstr>
      <vt:lpstr>Functionality</vt:lpstr>
      <vt:lpstr>Functionality</vt:lpstr>
      <vt:lpstr>Installation-REV Eco</vt:lpstr>
      <vt:lpstr>Installation-REV Racer</vt:lpstr>
      <vt:lpstr>Installation-REV Racer</vt:lpstr>
      <vt:lpstr>E.A.R.S</vt:lpstr>
      <vt:lpstr>E.A.R.S</vt:lpstr>
      <vt:lpstr>E.A.R.S</vt:lpstr>
      <vt:lpstr>Conclusion</vt:lpstr>
      <vt:lpstr>Future work</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 Energy Vehicles User Interface</dc:title>
  <dc:creator>Gabriel Feng</dc:creator>
  <cp:lastModifiedBy>Marcus Pham</cp:lastModifiedBy>
  <cp:revision>176</cp:revision>
  <dcterms:created xsi:type="dcterms:W3CDTF">2013-10-16T08:59:55Z</dcterms:created>
  <dcterms:modified xsi:type="dcterms:W3CDTF">2014-09-23T07:33:44Z</dcterms:modified>
</cp:coreProperties>
</file>